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8227" r:id="rId1"/>
  </p:sldMasterIdLst>
  <p:notesMasterIdLst>
    <p:notesMasterId r:id="rId30"/>
  </p:notesMasterIdLst>
  <p:handoutMasterIdLst>
    <p:handoutMasterId r:id="rId31"/>
  </p:handoutMasterIdLst>
  <p:sldIdLst>
    <p:sldId id="658" r:id="rId2"/>
    <p:sldId id="685" r:id="rId3"/>
    <p:sldId id="667" r:id="rId4"/>
    <p:sldId id="573" r:id="rId5"/>
    <p:sldId id="676" r:id="rId6"/>
    <p:sldId id="660" r:id="rId7"/>
    <p:sldId id="659" r:id="rId8"/>
    <p:sldId id="617" r:id="rId9"/>
    <p:sldId id="688" r:id="rId10"/>
    <p:sldId id="668" r:id="rId11"/>
    <p:sldId id="686" r:id="rId12"/>
    <p:sldId id="662" r:id="rId13"/>
    <p:sldId id="493" r:id="rId14"/>
    <p:sldId id="615" r:id="rId15"/>
    <p:sldId id="661" r:id="rId16"/>
    <p:sldId id="616" r:id="rId17"/>
    <p:sldId id="663" r:id="rId18"/>
    <p:sldId id="593" r:id="rId19"/>
    <p:sldId id="682" r:id="rId20"/>
    <p:sldId id="683" r:id="rId21"/>
    <p:sldId id="613" r:id="rId22"/>
    <p:sldId id="604" r:id="rId23"/>
    <p:sldId id="628" r:id="rId24"/>
    <p:sldId id="634" r:id="rId25"/>
    <p:sldId id="684" r:id="rId26"/>
    <p:sldId id="649" r:id="rId27"/>
    <p:sldId id="681" r:id="rId28"/>
    <p:sldId id="631" r:id="rId29"/>
  </p:sldIdLst>
  <p:sldSz cx="9144000" cy="5143500" type="screen16x9"/>
  <p:notesSz cx="9872663" cy="66690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FF"/>
    <a:srgbClr val="003399"/>
    <a:srgbClr val="3399FF"/>
    <a:srgbClr val="000099"/>
    <a:srgbClr val="0033CC"/>
    <a:srgbClr val="0066FF"/>
    <a:srgbClr val="008000"/>
    <a:srgbClr val="DDDD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0384" autoAdjust="0"/>
    <p:restoredTop sz="93617" autoAdjust="0"/>
  </p:normalViewPr>
  <p:slideViewPr>
    <p:cSldViewPr>
      <p:cViewPr>
        <p:scale>
          <a:sx n="100" d="100"/>
          <a:sy n="100" d="100"/>
        </p:scale>
        <p:origin x="-1944" y="-990"/>
      </p:cViewPr>
      <p:guideLst>
        <p:guide orient="horz" pos="152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90" y="-90"/>
      </p:cViewPr>
      <p:guideLst>
        <p:guide orient="horz" pos="2101"/>
        <p:guide pos="311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0.97\NetShare_od_08_2014\VIP%20promo%20docs\Op&#353;tine\unemployment%20age%20structur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4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083405754228545"/>
          <c:y val="0.41986282165560795"/>
          <c:w val="0.36765344430859226"/>
          <c:h val="0.49252382207827017"/>
        </c:manualLayout>
      </c:layout>
      <c:pieChart>
        <c:varyColors val="1"/>
        <c:firstSliceAng val="0"/>
      </c:pieChart>
    </c:plotArea>
    <c:legend>
      <c:legendPos val="b"/>
      <c:layout>
        <c:manualLayout>
          <c:xMode val="edge"/>
          <c:yMode val="edge"/>
          <c:x val="0.66492689915075465"/>
          <c:y val="0.40375796684787602"/>
          <c:w val="0.31681116483412858"/>
          <c:h val="0.51652124423018175"/>
        </c:manualLayout>
      </c:layout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CAD8B3-7681-458E-BC09-E496B9B4D594}" type="doc">
      <dgm:prSet loTypeId="urn:microsoft.com/office/officeart/2005/8/layout/hierarchy4" loCatId="hierarchy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FDC9947-DC69-479C-BD58-F617B39B6433}">
      <dgm:prSet phldrT="[Text]" custT="1"/>
      <dgm:spPr/>
      <dgm:t>
        <a:bodyPr/>
        <a:lstStyle/>
        <a:p>
          <a:r>
            <a:rPr lang="sr-Cyrl-R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5 главних разлога због којих вреди уложити у Руму: 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701D3BC-13B3-4FDD-A93B-98FD6DE06F7D}" type="parTrans" cxnId="{EC45BA0D-87B6-44B9-9851-A71E09C17DD9}">
      <dgm:prSet/>
      <dgm:spPr/>
      <dgm:t>
        <a:bodyPr/>
        <a:lstStyle/>
        <a:p>
          <a:endParaRPr lang="en-US"/>
        </a:p>
      </dgm:t>
    </dgm:pt>
    <dgm:pt modelId="{EC1C27B5-D488-4BC5-904C-5EAF2177C47B}" type="sibTrans" cxnId="{EC45BA0D-87B6-44B9-9851-A71E09C17DD9}">
      <dgm:prSet/>
      <dgm:spPr/>
      <dgm:t>
        <a:bodyPr/>
        <a:lstStyle/>
        <a:p>
          <a:endParaRPr lang="en-US"/>
        </a:p>
      </dgm:t>
    </dgm:pt>
    <dgm:pt modelId="{AB12A0D0-3C36-4617-80B0-DD0AEB524633}">
      <dgm:prSet phldrT="[Text]" custT="1"/>
      <dgm:spPr/>
      <dgm:t>
        <a:bodyPr/>
        <a:lstStyle/>
        <a:p>
          <a:pPr algn="l"/>
          <a:r>
            <a:rPr lang="sr-Cyrl-RS" altLang="sr-Latn-R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Повољна стратешка локација:</a:t>
          </a:r>
          <a:endParaRPr lang="en-US" altLang="sr-Latn-RS" sz="14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en-US" altLang="sr-Latn-RS" sz="1400" b="1" u="none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sr-Cyrl-RS" altLang="sr-Latn-RS" sz="1400" b="1" u="none" dirty="0" smtClean="0">
              <a:latin typeface="Times New Roman" pitchFamily="18" charset="0"/>
              <a:cs typeface="Times New Roman" pitchFamily="18" charset="0"/>
            </a:rPr>
            <a:t>близина Београда</a:t>
          </a:r>
          <a:r>
            <a:rPr lang="en-US" altLang="sr-Latn-RS" sz="1400" b="1" u="none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sr-Cyrl-RS" altLang="sr-Latn-RS" sz="1400" b="1" u="none" dirty="0" smtClean="0">
              <a:latin typeface="Times New Roman" pitchFamily="18" charset="0"/>
              <a:cs typeface="Times New Roman" pitchFamily="18" charset="0"/>
            </a:rPr>
            <a:t>аеродрома</a:t>
          </a:r>
          <a:r>
            <a:rPr lang="en-US" altLang="sr-Latn-RS" sz="1400" b="1" u="none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sr-Cyrl-RS" altLang="sr-Latn-RS" sz="1400" b="1" u="none" dirty="0" smtClean="0">
              <a:latin typeface="Times New Roman" pitchFamily="18" charset="0"/>
              <a:cs typeface="Times New Roman" pitchFamily="18" charset="0"/>
            </a:rPr>
            <a:t>аутопутева</a:t>
          </a:r>
          <a:r>
            <a:rPr lang="en-US" altLang="sr-Latn-RS" sz="1400" b="1" u="none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sr-Cyrl-RS" altLang="sr-Latn-RS" sz="1400" b="1" u="none" dirty="0" smtClean="0">
              <a:latin typeface="Times New Roman" pitchFamily="18" charset="0"/>
              <a:cs typeface="Times New Roman" pitchFamily="18" charset="0"/>
            </a:rPr>
            <a:t>железнице</a:t>
          </a:r>
          <a:endParaRPr lang="en-US" sz="1400" b="1" u="none" dirty="0">
            <a:latin typeface="Times New Roman" pitchFamily="18" charset="0"/>
            <a:cs typeface="Times New Roman" pitchFamily="18" charset="0"/>
          </a:endParaRPr>
        </a:p>
      </dgm:t>
    </dgm:pt>
    <dgm:pt modelId="{3D61B69D-91C9-4EB0-B334-956FFEE7CA1B}" type="parTrans" cxnId="{B87A9BCB-2D5A-4023-A8D4-E4A45FC343C2}">
      <dgm:prSet/>
      <dgm:spPr/>
      <dgm:t>
        <a:bodyPr/>
        <a:lstStyle/>
        <a:p>
          <a:endParaRPr lang="en-US"/>
        </a:p>
      </dgm:t>
    </dgm:pt>
    <dgm:pt modelId="{C77CA5EA-F154-4CD1-AD54-C0872E996820}" type="sibTrans" cxnId="{B87A9BCB-2D5A-4023-A8D4-E4A45FC343C2}">
      <dgm:prSet/>
      <dgm:spPr/>
      <dgm:t>
        <a:bodyPr/>
        <a:lstStyle/>
        <a:p>
          <a:endParaRPr lang="en-US"/>
        </a:p>
      </dgm:t>
    </dgm:pt>
    <dgm:pt modelId="{D799D1B6-0828-4152-9662-03EE215C1F16}">
      <dgm:prSet phldrT="[Text]" custT="1"/>
      <dgm:spPr/>
      <dgm:t>
        <a:bodyPr/>
        <a:lstStyle/>
        <a:p>
          <a:r>
            <a:rPr lang="ru-RU" altLang="sr-Latn-RS" sz="1400" b="1" dirty="0" smtClean="0">
              <a:effectLst/>
              <a:latin typeface="Times New Roman" pitchFamily="18" charset="0"/>
              <a:cs typeface="Times New Roman" pitchFamily="18" charset="0"/>
            </a:rPr>
            <a:t>Брзо добијање грађевинских дозвола</a:t>
          </a:r>
          <a:endParaRPr lang="en-US" sz="1400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22EA8CE1-BAAD-40E5-820D-56315D776EDD}" type="parTrans" cxnId="{6DEEDFA2-6B2D-4D12-A743-7AA656E9EFAC}">
      <dgm:prSet/>
      <dgm:spPr/>
      <dgm:t>
        <a:bodyPr/>
        <a:lstStyle/>
        <a:p>
          <a:endParaRPr lang="en-US"/>
        </a:p>
      </dgm:t>
    </dgm:pt>
    <dgm:pt modelId="{79D302B6-52F7-4052-A9C2-056D6FB7F2AC}" type="sibTrans" cxnId="{6DEEDFA2-6B2D-4D12-A743-7AA656E9EFAC}">
      <dgm:prSet/>
      <dgm:spPr/>
      <dgm:t>
        <a:bodyPr/>
        <a:lstStyle/>
        <a:p>
          <a:endParaRPr lang="en-US"/>
        </a:p>
      </dgm:t>
    </dgm:pt>
    <dgm:pt modelId="{A0999155-781B-42DF-9957-652107EAEDEB}">
      <dgm:prSet phldrT="[Text]"/>
      <dgm:spPr/>
      <dgm:t>
        <a:bodyPr/>
        <a:lstStyle/>
        <a:p>
          <a:r>
            <a:rPr lang="sr-Cyrl-RS" altLang="sr-Latn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Најпримамљивије индустријске локације</a:t>
          </a:r>
          <a:r>
            <a:rPr lang="sr-Latn-RS" altLang="sr-Latn-R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– </a:t>
          </a:r>
          <a:r>
            <a:rPr lang="sr-Cyrl-RS" altLang="sr-Latn-RS" b="1" dirty="0" smtClean="0">
              <a:effectLst/>
              <a:latin typeface="Times New Roman" pitchFamily="18" charset="0"/>
              <a:cs typeface="Times New Roman" pitchFamily="18" charset="0"/>
            </a:rPr>
            <a:t>директан приступ аутопуту Е-70</a:t>
          </a:r>
          <a:endParaRPr lang="en-US" altLang="sr-Latn-RS" b="1" dirty="0" smtClean="0">
            <a:effectLst/>
            <a:latin typeface="Times New Roman" pitchFamily="18" charset="0"/>
            <a:cs typeface="Times New Roman" pitchFamily="18" charset="0"/>
          </a:endParaRPr>
        </a:p>
        <a:p>
          <a:r>
            <a:rPr lang="en-US" altLang="sr-Latn-RS" b="1" dirty="0" smtClean="0">
              <a:effectLst/>
              <a:latin typeface="Times New Roman" pitchFamily="18" charset="0"/>
              <a:cs typeface="Times New Roman" pitchFamily="18" charset="0"/>
            </a:rPr>
            <a:t>- </a:t>
          </a:r>
          <a:r>
            <a:rPr lang="sr-Latn-RS" altLang="sr-Latn-RS" b="1" dirty="0" smtClean="0">
              <a:effectLst/>
              <a:latin typeface="Times New Roman" pitchFamily="18" charset="0"/>
              <a:cs typeface="Times New Roman" pitchFamily="18" charset="0"/>
            </a:rPr>
            <a:t>5 </a:t>
          </a:r>
          <a:r>
            <a:rPr lang="sr-Cyrl-RS" altLang="sr-Latn-RS" b="1" dirty="0" smtClean="0">
              <a:effectLst/>
              <a:latin typeface="Times New Roman" pitchFamily="18" charset="0"/>
              <a:cs typeface="Times New Roman" pitchFamily="18" charset="0"/>
            </a:rPr>
            <a:t>индустријских зона</a:t>
          </a:r>
          <a:endParaRPr lang="en-US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4CFE6BC6-167F-4052-B1FE-2A8848D3D4EE}" type="parTrans" cxnId="{74D472FA-7C59-4E09-BF79-0B53C0E4793C}">
      <dgm:prSet/>
      <dgm:spPr/>
      <dgm:t>
        <a:bodyPr/>
        <a:lstStyle/>
        <a:p>
          <a:endParaRPr lang="en-US"/>
        </a:p>
      </dgm:t>
    </dgm:pt>
    <dgm:pt modelId="{A9C00F72-11D0-4E7B-87EF-DB8DB7A5AE41}" type="sibTrans" cxnId="{74D472FA-7C59-4E09-BF79-0B53C0E4793C}">
      <dgm:prSet/>
      <dgm:spPr/>
      <dgm:t>
        <a:bodyPr/>
        <a:lstStyle/>
        <a:p>
          <a:endParaRPr lang="en-US"/>
        </a:p>
      </dgm:t>
    </dgm:pt>
    <dgm:pt modelId="{EDCF5475-F667-4081-9028-0B7D254623D2}">
      <dgm:prSet phldrT="[Text]" custT="1"/>
      <dgm:spPr/>
      <dgm:t>
        <a:bodyPr/>
        <a:lstStyle/>
        <a:p>
          <a:pPr algn="l"/>
          <a:r>
            <a:rPr lang="sr-Cyrl-RS" altLang="sr-Latn-RS" sz="1400" b="1" dirty="0" smtClean="0">
              <a:effectLst/>
              <a:latin typeface="Times New Roman" pitchFamily="18" charset="0"/>
              <a:cs typeface="Times New Roman" pitchFamily="18" charset="0"/>
            </a:rPr>
            <a:t>Оптимална економичност</a:t>
          </a:r>
          <a:endParaRPr lang="en-US" altLang="sr-Latn-RS" sz="1400" b="1" dirty="0" smtClean="0">
            <a:effectLst/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en-US" altLang="sr-Latn-RS" sz="1400" b="1" dirty="0" smtClean="0">
              <a:effectLst/>
              <a:latin typeface="Times New Roman" pitchFamily="18" charset="0"/>
              <a:cs typeface="Times New Roman" pitchFamily="18" charset="0"/>
            </a:rPr>
            <a:t>- </a:t>
          </a:r>
          <a:r>
            <a:rPr lang="ru-RU" altLang="sr-Latn-RS" sz="1400" b="1" dirty="0" smtClean="0">
              <a:effectLst/>
              <a:latin typeface="Times New Roman" pitchFamily="18" charset="0"/>
              <a:cs typeface="Times New Roman" pitchFamily="18" charset="0"/>
            </a:rPr>
            <a:t>квалификована радна снага, земљиште и трошкови изградње по конкурентним ценама</a:t>
          </a:r>
          <a:r>
            <a:rPr lang="en-US" altLang="sr-Latn-RS" sz="1400" b="1" dirty="0" smtClean="0"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en-US" sz="1400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50123B1B-BD3B-4724-A16C-1116AB51AD83}" type="parTrans" cxnId="{1CBC5ACE-DB35-4982-A3D0-F68DDE143AB1}">
      <dgm:prSet/>
      <dgm:spPr/>
      <dgm:t>
        <a:bodyPr/>
        <a:lstStyle/>
        <a:p>
          <a:endParaRPr lang="en-US"/>
        </a:p>
      </dgm:t>
    </dgm:pt>
    <dgm:pt modelId="{6DCE61B5-673F-4B9A-9FA1-38A34396938C}" type="sibTrans" cxnId="{1CBC5ACE-DB35-4982-A3D0-F68DDE143AB1}">
      <dgm:prSet/>
      <dgm:spPr/>
      <dgm:t>
        <a:bodyPr/>
        <a:lstStyle/>
        <a:p>
          <a:endParaRPr lang="en-US"/>
        </a:p>
      </dgm:t>
    </dgm:pt>
    <dgm:pt modelId="{206C75C7-86F4-40BE-A948-08ADF7710FF7}">
      <dgm:prSet phldrT="[Text]" custT="1"/>
      <dgm:spPr/>
      <dgm:t>
        <a:bodyPr/>
        <a:lstStyle/>
        <a:p>
          <a:r>
            <a:rPr lang="ru-RU" altLang="sr-Latn-RS" sz="1400" b="1" dirty="0" smtClean="0">
              <a:effectLst/>
              <a:latin typeface="Times New Roman" pitchFamily="18" charset="0"/>
              <a:cs typeface="Times New Roman" pitchFamily="18" charset="0"/>
            </a:rPr>
            <a:t>Посебан скуп општинских подстицаја за инвеститоре</a:t>
          </a:r>
          <a:endParaRPr lang="en-US" sz="1400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94F60EF3-88E0-4E58-8BA9-BD9DF7B29194}" type="parTrans" cxnId="{F70B21B4-46BB-4369-A2D9-1B732C207D45}">
      <dgm:prSet/>
      <dgm:spPr/>
      <dgm:t>
        <a:bodyPr/>
        <a:lstStyle/>
        <a:p>
          <a:endParaRPr lang="en-US"/>
        </a:p>
      </dgm:t>
    </dgm:pt>
    <dgm:pt modelId="{C2452A07-7A06-49B4-8803-7D0CA6EE7FE3}" type="sibTrans" cxnId="{F70B21B4-46BB-4369-A2D9-1B732C207D45}">
      <dgm:prSet/>
      <dgm:spPr/>
      <dgm:t>
        <a:bodyPr/>
        <a:lstStyle/>
        <a:p>
          <a:endParaRPr lang="en-US"/>
        </a:p>
      </dgm:t>
    </dgm:pt>
    <dgm:pt modelId="{3ED066D6-5480-4F59-8326-89230A448520}" type="pres">
      <dgm:prSet presAssocID="{2ECAD8B3-7681-458E-BC09-E496B9B4D59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C474E5E-9B8F-4A61-A476-82280A3B5375}" type="pres">
      <dgm:prSet presAssocID="{0FDC9947-DC69-479C-BD58-F617B39B6433}" presName="vertOne" presStyleCnt="0"/>
      <dgm:spPr/>
      <dgm:t>
        <a:bodyPr/>
        <a:lstStyle/>
        <a:p>
          <a:endParaRPr lang="en-US"/>
        </a:p>
      </dgm:t>
    </dgm:pt>
    <dgm:pt modelId="{21221AEE-47B9-46FD-8E6E-E10C28BE9699}" type="pres">
      <dgm:prSet presAssocID="{0FDC9947-DC69-479C-BD58-F617B39B6433}" presName="txOne" presStyleLbl="node0" presStyleIdx="0" presStyleCnt="1" custScaleY="72638" custLinFactNeighborX="-938" custLinFactNeighborY="-15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0C4EF0-F3CE-45E3-95BE-57EAD321945A}" type="pres">
      <dgm:prSet presAssocID="{0FDC9947-DC69-479C-BD58-F617B39B6433}" presName="parTransOne" presStyleCnt="0"/>
      <dgm:spPr/>
      <dgm:t>
        <a:bodyPr/>
        <a:lstStyle/>
        <a:p>
          <a:endParaRPr lang="en-US"/>
        </a:p>
      </dgm:t>
    </dgm:pt>
    <dgm:pt modelId="{D966F43A-DDF9-4324-929E-52B51459BC0C}" type="pres">
      <dgm:prSet presAssocID="{0FDC9947-DC69-479C-BD58-F617B39B6433}" presName="horzOne" presStyleCnt="0"/>
      <dgm:spPr/>
      <dgm:t>
        <a:bodyPr/>
        <a:lstStyle/>
        <a:p>
          <a:endParaRPr lang="en-US"/>
        </a:p>
      </dgm:t>
    </dgm:pt>
    <dgm:pt modelId="{C280C193-F8B7-44F9-92A2-1E90DCA7B3A8}" type="pres">
      <dgm:prSet presAssocID="{AB12A0D0-3C36-4617-80B0-DD0AEB524633}" presName="vertTwo" presStyleCnt="0"/>
      <dgm:spPr/>
      <dgm:t>
        <a:bodyPr/>
        <a:lstStyle/>
        <a:p>
          <a:endParaRPr lang="en-US"/>
        </a:p>
      </dgm:t>
    </dgm:pt>
    <dgm:pt modelId="{8509C94E-1250-4FB5-B418-3B4B4BAF3F69}" type="pres">
      <dgm:prSet presAssocID="{AB12A0D0-3C36-4617-80B0-DD0AEB524633}" presName="txTwo" presStyleLbl="node2" presStyleIdx="0" presStyleCnt="2" custScaleX="49159" custLinFactNeighborX="-18" custLinFactNeighborY="27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FD32D4-E920-4F6F-846E-0433F4774798}" type="pres">
      <dgm:prSet presAssocID="{AB12A0D0-3C36-4617-80B0-DD0AEB524633}" presName="parTransTwo" presStyleCnt="0"/>
      <dgm:spPr/>
      <dgm:t>
        <a:bodyPr/>
        <a:lstStyle/>
        <a:p>
          <a:endParaRPr lang="en-US"/>
        </a:p>
      </dgm:t>
    </dgm:pt>
    <dgm:pt modelId="{08285120-31B2-49F4-9278-5D0E5B2F63A1}" type="pres">
      <dgm:prSet presAssocID="{AB12A0D0-3C36-4617-80B0-DD0AEB524633}" presName="horzTwo" presStyleCnt="0"/>
      <dgm:spPr/>
      <dgm:t>
        <a:bodyPr/>
        <a:lstStyle/>
        <a:p>
          <a:endParaRPr lang="en-US"/>
        </a:p>
      </dgm:t>
    </dgm:pt>
    <dgm:pt modelId="{758C11E2-E17C-410F-A8AE-58D34DFE89EE}" type="pres">
      <dgm:prSet presAssocID="{D799D1B6-0828-4152-9662-03EE215C1F16}" presName="vertThree" presStyleCnt="0"/>
      <dgm:spPr/>
      <dgm:t>
        <a:bodyPr/>
        <a:lstStyle/>
        <a:p>
          <a:endParaRPr lang="en-US"/>
        </a:p>
      </dgm:t>
    </dgm:pt>
    <dgm:pt modelId="{FEDB0ADA-1FA6-47D4-ADBD-13F47A258272}" type="pres">
      <dgm:prSet presAssocID="{D799D1B6-0828-4152-9662-03EE215C1F16}" presName="txThree" presStyleLbl="node3" presStyleIdx="0" presStyleCnt="3" custScaleX="79165" custScaleY="95824" custLinFactNeighborX="-400" custLinFactNeighborY="-29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B62B8-96CF-4F90-9DEA-2F59E85C8DEE}" type="pres">
      <dgm:prSet presAssocID="{D799D1B6-0828-4152-9662-03EE215C1F16}" presName="horzThree" presStyleCnt="0"/>
      <dgm:spPr/>
      <dgm:t>
        <a:bodyPr/>
        <a:lstStyle/>
        <a:p>
          <a:endParaRPr lang="en-US"/>
        </a:p>
      </dgm:t>
    </dgm:pt>
    <dgm:pt modelId="{35083381-78F8-4DD0-A671-53FA6EB84218}" type="pres">
      <dgm:prSet presAssocID="{79D302B6-52F7-4052-A9C2-056D6FB7F2AC}" presName="sibSpaceThree" presStyleCnt="0"/>
      <dgm:spPr/>
      <dgm:t>
        <a:bodyPr/>
        <a:lstStyle/>
        <a:p>
          <a:endParaRPr lang="en-US"/>
        </a:p>
      </dgm:t>
    </dgm:pt>
    <dgm:pt modelId="{59ED68F5-5CC0-4483-913D-859BF1E3FB6C}" type="pres">
      <dgm:prSet presAssocID="{A0999155-781B-42DF-9957-652107EAEDEB}" presName="vertThree" presStyleCnt="0"/>
      <dgm:spPr/>
      <dgm:t>
        <a:bodyPr/>
        <a:lstStyle/>
        <a:p>
          <a:endParaRPr lang="en-US"/>
        </a:p>
      </dgm:t>
    </dgm:pt>
    <dgm:pt modelId="{AD6F3CE1-C99E-49C3-B1E3-BA5E42A59082}" type="pres">
      <dgm:prSet presAssocID="{A0999155-781B-42DF-9957-652107EAEDEB}" presName="txThree" presStyleLbl="node3" presStyleIdx="1" presStyleCnt="3" custScaleX="94223" custScaleY="90235" custLinFactNeighborX="6588" custLinFactNeighborY="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5CB76D-7F2F-4A42-BB70-8A9984A343D3}" type="pres">
      <dgm:prSet presAssocID="{A0999155-781B-42DF-9957-652107EAEDEB}" presName="horzThree" presStyleCnt="0"/>
      <dgm:spPr/>
      <dgm:t>
        <a:bodyPr/>
        <a:lstStyle/>
        <a:p>
          <a:endParaRPr lang="en-US"/>
        </a:p>
      </dgm:t>
    </dgm:pt>
    <dgm:pt modelId="{C3B825E3-B578-45F0-8C72-0D9CBBF2A147}" type="pres">
      <dgm:prSet presAssocID="{C77CA5EA-F154-4CD1-AD54-C0872E996820}" presName="sibSpaceTwo" presStyleCnt="0"/>
      <dgm:spPr/>
      <dgm:t>
        <a:bodyPr/>
        <a:lstStyle/>
        <a:p>
          <a:endParaRPr lang="en-US"/>
        </a:p>
      </dgm:t>
    </dgm:pt>
    <dgm:pt modelId="{F046F4F7-F214-42BC-B7F4-18739273C250}" type="pres">
      <dgm:prSet presAssocID="{EDCF5475-F667-4081-9028-0B7D254623D2}" presName="vertTwo" presStyleCnt="0"/>
      <dgm:spPr/>
      <dgm:t>
        <a:bodyPr/>
        <a:lstStyle/>
        <a:p>
          <a:endParaRPr lang="en-US"/>
        </a:p>
      </dgm:t>
    </dgm:pt>
    <dgm:pt modelId="{2217D68F-5E4B-4CDF-B906-C41725907B22}" type="pres">
      <dgm:prSet presAssocID="{EDCF5475-F667-4081-9028-0B7D254623D2}" presName="txTwo" presStyleLbl="node2" presStyleIdx="1" presStyleCnt="2" custScaleX="92017" custLinFactNeighborX="-38895" custLinFactNeighborY="27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773ABE-83E9-4855-A142-E0BDC70A5CAE}" type="pres">
      <dgm:prSet presAssocID="{EDCF5475-F667-4081-9028-0B7D254623D2}" presName="parTransTwo" presStyleCnt="0"/>
      <dgm:spPr/>
      <dgm:t>
        <a:bodyPr/>
        <a:lstStyle/>
        <a:p>
          <a:endParaRPr lang="en-US"/>
        </a:p>
      </dgm:t>
    </dgm:pt>
    <dgm:pt modelId="{3A2ECC89-8C6A-438F-A27B-12DF3559F2D4}" type="pres">
      <dgm:prSet presAssocID="{EDCF5475-F667-4081-9028-0B7D254623D2}" presName="horzTwo" presStyleCnt="0"/>
      <dgm:spPr/>
      <dgm:t>
        <a:bodyPr/>
        <a:lstStyle/>
        <a:p>
          <a:endParaRPr lang="en-US"/>
        </a:p>
      </dgm:t>
    </dgm:pt>
    <dgm:pt modelId="{C5C0BCF8-E170-425F-A1CE-B72C1A3A1D3D}" type="pres">
      <dgm:prSet presAssocID="{206C75C7-86F4-40BE-A948-08ADF7710FF7}" presName="vertThree" presStyleCnt="0"/>
      <dgm:spPr/>
      <dgm:t>
        <a:bodyPr/>
        <a:lstStyle/>
        <a:p>
          <a:endParaRPr lang="en-US"/>
        </a:p>
      </dgm:t>
    </dgm:pt>
    <dgm:pt modelId="{C73B32FF-F257-403F-97A3-BE064BF0215B}" type="pres">
      <dgm:prSet presAssocID="{206C75C7-86F4-40BE-A948-08ADF7710FF7}" presName="txThree" presStyleLbl="node3" presStyleIdx="2" presStyleCnt="3" custScaleX="78986" custScaleY="90235" custLinFactNeighborX="195" custLinFactNeighborY="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812E52-DDFC-4D1C-98FB-509F08E9D248}" type="pres">
      <dgm:prSet presAssocID="{206C75C7-86F4-40BE-A948-08ADF7710FF7}" presName="horzThree" presStyleCnt="0"/>
      <dgm:spPr/>
      <dgm:t>
        <a:bodyPr/>
        <a:lstStyle/>
        <a:p>
          <a:endParaRPr lang="en-US"/>
        </a:p>
      </dgm:t>
    </dgm:pt>
  </dgm:ptLst>
  <dgm:cxnLst>
    <dgm:cxn modelId="{EC45BA0D-87B6-44B9-9851-A71E09C17DD9}" srcId="{2ECAD8B3-7681-458E-BC09-E496B9B4D594}" destId="{0FDC9947-DC69-479C-BD58-F617B39B6433}" srcOrd="0" destOrd="0" parTransId="{8701D3BC-13B3-4FDD-A93B-98FD6DE06F7D}" sibTransId="{EC1C27B5-D488-4BC5-904C-5EAF2177C47B}"/>
    <dgm:cxn modelId="{B87A9BCB-2D5A-4023-A8D4-E4A45FC343C2}" srcId="{0FDC9947-DC69-479C-BD58-F617B39B6433}" destId="{AB12A0D0-3C36-4617-80B0-DD0AEB524633}" srcOrd="0" destOrd="0" parTransId="{3D61B69D-91C9-4EB0-B334-956FFEE7CA1B}" sibTransId="{C77CA5EA-F154-4CD1-AD54-C0872E996820}"/>
    <dgm:cxn modelId="{8B06CAA3-B577-4BB9-BB29-E9258C2CCD89}" type="presOf" srcId="{2ECAD8B3-7681-458E-BC09-E496B9B4D594}" destId="{3ED066D6-5480-4F59-8326-89230A448520}" srcOrd="0" destOrd="0" presId="urn:microsoft.com/office/officeart/2005/8/layout/hierarchy4"/>
    <dgm:cxn modelId="{74D472FA-7C59-4E09-BF79-0B53C0E4793C}" srcId="{AB12A0D0-3C36-4617-80B0-DD0AEB524633}" destId="{A0999155-781B-42DF-9957-652107EAEDEB}" srcOrd="1" destOrd="0" parTransId="{4CFE6BC6-167F-4052-B1FE-2A8848D3D4EE}" sibTransId="{A9C00F72-11D0-4E7B-87EF-DB8DB7A5AE41}"/>
    <dgm:cxn modelId="{6DEEDFA2-6B2D-4D12-A743-7AA656E9EFAC}" srcId="{AB12A0D0-3C36-4617-80B0-DD0AEB524633}" destId="{D799D1B6-0828-4152-9662-03EE215C1F16}" srcOrd="0" destOrd="0" parTransId="{22EA8CE1-BAAD-40E5-820D-56315D776EDD}" sibTransId="{79D302B6-52F7-4052-A9C2-056D6FB7F2AC}"/>
    <dgm:cxn modelId="{1CBC5ACE-DB35-4982-A3D0-F68DDE143AB1}" srcId="{0FDC9947-DC69-479C-BD58-F617B39B6433}" destId="{EDCF5475-F667-4081-9028-0B7D254623D2}" srcOrd="1" destOrd="0" parTransId="{50123B1B-BD3B-4724-A16C-1116AB51AD83}" sibTransId="{6DCE61B5-673F-4B9A-9FA1-38A34396938C}"/>
    <dgm:cxn modelId="{9C73C220-4993-4736-BB52-6BBB4243D7DD}" type="presOf" srcId="{206C75C7-86F4-40BE-A948-08ADF7710FF7}" destId="{C73B32FF-F257-403F-97A3-BE064BF0215B}" srcOrd="0" destOrd="0" presId="urn:microsoft.com/office/officeart/2005/8/layout/hierarchy4"/>
    <dgm:cxn modelId="{D5D82F58-65C2-4E58-9668-D7DC59D4BF40}" type="presOf" srcId="{AB12A0D0-3C36-4617-80B0-DD0AEB524633}" destId="{8509C94E-1250-4FB5-B418-3B4B4BAF3F69}" srcOrd="0" destOrd="0" presId="urn:microsoft.com/office/officeart/2005/8/layout/hierarchy4"/>
    <dgm:cxn modelId="{4CCDE5CF-65DE-47B7-BF9A-A4D862401805}" type="presOf" srcId="{A0999155-781B-42DF-9957-652107EAEDEB}" destId="{AD6F3CE1-C99E-49C3-B1E3-BA5E42A59082}" srcOrd="0" destOrd="0" presId="urn:microsoft.com/office/officeart/2005/8/layout/hierarchy4"/>
    <dgm:cxn modelId="{449E8D61-4B09-4518-AE8E-9DFD942F4D62}" type="presOf" srcId="{0FDC9947-DC69-479C-BD58-F617B39B6433}" destId="{21221AEE-47B9-46FD-8E6E-E10C28BE9699}" srcOrd="0" destOrd="0" presId="urn:microsoft.com/office/officeart/2005/8/layout/hierarchy4"/>
    <dgm:cxn modelId="{F70B21B4-46BB-4369-A2D9-1B732C207D45}" srcId="{EDCF5475-F667-4081-9028-0B7D254623D2}" destId="{206C75C7-86F4-40BE-A948-08ADF7710FF7}" srcOrd="0" destOrd="0" parTransId="{94F60EF3-88E0-4E58-8BA9-BD9DF7B29194}" sibTransId="{C2452A07-7A06-49B4-8803-7D0CA6EE7FE3}"/>
    <dgm:cxn modelId="{BC848D02-DB08-4C73-8CD3-A189A3718463}" type="presOf" srcId="{EDCF5475-F667-4081-9028-0B7D254623D2}" destId="{2217D68F-5E4B-4CDF-B906-C41725907B22}" srcOrd="0" destOrd="0" presId="urn:microsoft.com/office/officeart/2005/8/layout/hierarchy4"/>
    <dgm:cxn modelId="{59321B46-7D1E-43C9-A443-DBCD9086BD8F}" type="presOf" srcId="{D799D1B6-0828-4152-9662-03EE215C1F16}" destId="{FEDB0ADA-1FA6-47D4-ADBD-13F47A258272}" srcOrd="0" destOrd="0" presId="urn:microsoft.com/office/officeart/2005/8/layout/hierarchy4"/>
    <dgm:cxn modelId="{0DD07A17-4F9D-492A-B8B3-6A51CA6ACC76}" type="presParOf" srcId="{3ED066D6-5480-4F59-8326-89230A448520}" destId="{7C474E5E-9B8F-4A61-A476-82280A3B5375}" srcOrd="0" destOrd="0" presId="urn:microsoft.com/office/officeart/2005/8/layout/hierarchy4"/>
    <dgm:cxn modelId="{B5A8EE04-C19D-4201-8B72-318B2C49BC6A}" type="presParOf" srcId="{7C474E5E-9B8F-4A61-A476-82280A3B5375}" destId="{21221AEE-47B9-46FD-8E6E-E10C28BE9699}" srcOrd="0" destOrd="0" presId="urn:microsoft.com/office/officeart/2005/8/layout/hierarchy4"/>
    <dgm:cxn modelId="{260DA3BE-F678-4A76-B657-752901867817}" type="presParOf" srcId="{7C474E5E-9B8F-4A61-A476-82280A3B5375}" destId="{540C4EF0-F3CE-45E3-95BE-57EAD321945A}" srcOrd="1" destOrd="0" presId="urn:microsoft.com/office/officeart/2005/8/layout/hierarchy4"/>
    <dgm:cxn modelId="{83F53BAF-586D-47CC-A913-FC4638153194}" type="presParOf" srcId="{7C474E5E-9B8F-4A61-A476-82280A3B5375}" destId="{D966F43A-DDF9-4324-929E-52B51459BC0C}" srcOrd="2" destOrd="0" presId="urn:microsoft.com/office/officeart/2005/8/layout/hierarchy4"/>
    <dgm:cxn modelId="{23B13934-DC3D-4755-B596-0961DF148476}" type="presParOf" srcId="{D966F43A-DDF9-4324-929E-52B51459BC0C}" destId="{C280C193-F8B7-44F9-92A2-1E90DCA7B3A8}" srcOrd="0" destOrd="0" presId="urn:microsoft.com/office/officeart/2005/8/layout/hierarchy4"/>
    <dgm:cxn modelId="{9A8B0A9D-60AB-4E79-9748-5A97151F01E1}" type="presParOf" srcId="{C280C193-F8B7-44F9-92A2-1E90DCA7B3A8}" destId="{8509C94E-1250-4FB5-B418-3B4B4BAF3F69}" srcOrd="0" destOrd="0" presId="urn:microsoft.com/office/officeart/2005/8/layout/hierarchy4"/>
    <dgm:cxn modelId="{15D159FE-E5AF-4C7A-BCA4-9B19B938329B}" type="presParOf" srcId="{C280C193-F8B7-44F9-92A2-1E90DCA7B3A8}" destId="{62FD32D4-E920-4F6F-846E-0433F4774798}" srcOrd="1" destOrd="0" presId="urn:microsoft.com/office/officeart/2005/8/layout/hierarchy4"/>
    <dgm:cxn modelId="{9C4B3BFE-2F64-488E-8D73-1F4A00CCB907}" type="presParOf" srcId="{C280C193-F8B7-44F9-92A2-1E90DCA7B3A8}" destId="{08285120-31B2-49F4-9278-5D0E5B2F63A1}" srcOrd="2" destOrd="0" presId="urn:microsoft.com/office/officeart/2005/8/layout/hierarchy4"/>
    <dgm:cxn modelId="{9E4A384F-E4A7-49DC-8CE9-060BDAF04245}" type="presParOf" srcId="{08285120-31B2-49F4-9278-5D0E5B2F63A1}" destId="{758C11E2-E17C-410F-A8AE-58D34DFE89EE}" srcOrd="0" destOrd="0" presId="urn:microsoft.com/office/officeart/2005/8/layout/hierarchy4"/>
    <dgm:cxn modelId="{394A3EA2-F1C7-4188-82AA-A1C3790E6E8F}" type="presParOf" srcId="{758C11E2-E17C-410F-A8AE-58D34DFE89EE}" destId="{FEDB0ADA-1FA6-47D4-ADBD-13F47A258272}" srcOrd="0" destOrd="0" presId="urn:microsoft.com/office/officeart/2005/8/layout/hierarchy4"/>
    <dgm:cxn modelId="{89FCBF95-EF23-4BDE-9A94-9D3A2FEAD1CC}" type="presParOf" srcId="{758C11E2-E17C-410F-A8AE-58D34DFE89EE}" destId="{AB6B62B8-96CF-4F90-9DEA-2F59E85C8DEE}" srcOrd="1" destOrd="0" presId="urn:microsoft.com/office/officeart/2005/8/layout/hierarchy4"/>
    <dgm:cxn modelId="{3D9380E5-8C6F-4C76-9E7C-61157CF7D191}" type="presParOf" srcId="{08285120-31B2-49F4-9278-5D0E5B2F63A1}" destId="{35083381-78F8-4DD0-A671-53FA6EB84218}" srcOrd="1" destOrd="0" presId="urn:microsoft.com/office/officeart/2005/8/layout/hierarchy4"/>
    <dgm:cxn modelId="{619D6FC1-FCAE-4C79-9DF5-DCFD79B78966}" type="presParOf" srcId="{08285120-31B2-49F4-9278-5D0E5B2F63A1}" destId="{59ED68F5-5CC0-4483-913D-859BF1E3FB6C}" srcOrd="2" destOrd="0" presId="urn:microsoft.com/office/officeart/2005/8/layout/hierarchy4"/>
    <dgm:cxn modelId="{0C67BB35-D4C8-4911-A375-904AFC3C377C}" type="presParOf" srcId="{59ED68F5-5CC0-4483-913D-859BF1E3FB6C}" destId="{AD6F3CE1-C99E-49C3-B1E3-BA5E42A59082}" srcOrd="0" destOrd="0" presId="urn:microsoft.com/office/officeart/2005/8/layout/hierarchy4"/>
    <dgm:cxn modelId="{41DA172C-1FC5-4166-8EB2-1EA30B2CF8A1}" type="presParOf" srcId="{59ED68F5-5CC0-4483-913D-859BF1E3FB6C}" destId="{385CB76D-7F2F-4A42-BB70-8A9984A343D3}" srcOrd="1" destOrd="0" presId="urn:microsoft.com/office/officeart/2005/8/layout/hierarchy4"/>
    <dgm:cxn modelId="{826DC165-9AC6-41A4-B3AD-4A09B716237B}" type="presParOf" srcId="{D966F43A-DDF9-4324-929E-52B51459BC0C}" destId="{C3B825E3-B578-45F0-8C72-0D9CBBF2A147}" srcOrd="1" destOrd="0" presId="urn:microsoft.com/office/officeart/2005/8/layout/hierarchy4"/>
    <dgm:cxn modelId="{C930EC9E-EABB-4C48-8D1E-F0B807B3AF48}" type="presParOf" srcId="{D966F43A-DDF9-4324-929E-52B51459BC0C}" destId="{F046F4F7-F214-42BC-B7F4-18739273C250}" srcOrd="2" destOrd="0" presId="urn:microsoft.com/office/officeart/2005/8/layout/hierarchy4"/>
    <dgm:cxn modelId="{C2E554CE-DB6A-4934-B5FB-F8157FF4AAD8}" type="presParOf" srcId="{F046F4F7-F214-42BC-B7F4-18739273C250}" destId="{2217D68F-5E4B-4CDF-B906-C41725907B22}" srcOrd="0" destOrd="0" presId="urn:microsoft.com/office/officeart/2005/8/layout/hierarchy4"/>
    <dgm:cxn modelId="{B70AFB53-DA5C-4CDF-8E89-3DFCF267EB0F}" type="presParOf" srcId="{F046F4F7-F214-42BC-B7F4-18739273C250}" destId="{C6773ABE-83E9-4855-A142-E0BDC70A5CAE}" srcOrd="1" destOrd="0" presId="urn:microsoft.com/office/officeart/2005/8/layout/hierarchy4"/>
    <dgm:cxn modelId="{A52BAE57-1A5B-4350-912B-4C636DA764D9}" type="presParOf" srcId="{F046F4F7-F214-42BC-B7F4-18739273C250}" destId="{3A2ECC89-8C6A-438F-A27B-12DF3559F2D4}" srcOrd="2" destOrd="0" presId="urn:microsoft.com/office/officeart/2005/8/layout/hierarchy4"/>
    <dgm:cxn modelId="{5D9C1344-12C4-40E8-A63E-0A6108353DE9}" type="presParOf" srcId="{3A2ECC89-8C6A-438F-A27B-12DF3559F2D4}" destId="{C5C0BCF8-E170-425F-A1CE-B72C1A3A1D3D}" srcOrd="0" destOrd="0" presId="urn:microsoft.com/office/officeart/2005/8/layout/hierarchy4"/>
    <dgm:cxn modelId="{F4FE5F77-0C1F-4CF8-96FF-BC696A3BD503}" type="presParOf" srcId="{C5C0BCF8-E170-425F-A1CE-B72C1A3A1D3D}" destId="{C73B32FF-F257-403F-97A3-BE064BF0215B}" srcOrd="0" destOrd="0" presId="urn:microsoft.com/office/officeart/2005/8/layout/hierarchy4"/>
    <dgm:cxn modelId="{95057962-9699-4505-922B-3496C240D77D}" type="presParOf" srcId="{C5C0BCF8-E170-425F-A1CE-B72C1A3A1D3D}" destId="{90812E52-DDFC-4D1C-98FB-509F08E9D24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221AEE-47B9-46FD-8E6E-E10C28BE9699}">
      <dsp:nvSpPr>
        <dsp:cNvPr id="0" name=""/>
        <dsp:cNvSpPr/>
      </dsp:nvSpPr>
      <dsp:spPr>
        <a:xfrm>
          <a:off x="0" y="0"/>
          <a:ext cx="8222032" cy="944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5 главних разлога због којих вреди уложити у Руму: 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222032" cy="944574"/>
      </dsp:txXfrm>
    </dsp:sp>
    <dsp:sp modelId="{8509C94E-1250-4FB5-B418-3B4B4BAF3F69}">
      <dsp:nvSpPr>
        <dsp:cNvPr id="0" name=""/>
        <dsp:cNvSpPr/>
      </dsp:nvSpPr>
      <dsp:spPr>
        <a:xfrm>
          <a:off x="1343391" y="1108369"/>
          <a:ext cx="2576882" cy="1300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altLang="sr-Latn-R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Повољна стратешка локација:</a:t>
          </a:r>
          <a:endParaRPr lang="en-US" altLang="sr-Latn-RS" sz="14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sr-Cyrl-R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близина Београда</a:t>
          </a:r>
          <a:r>
            <a:rPr lang="en-U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sr-Cyrl-R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аеродрома</a:t>
          </a:r>
          <a:r>
            <a:rPr lang="en-U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sr-Cyrl-R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аутопутева</a:t>
          </a:r>
          <a:r>
            <a:rPr lang="en-U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sr-Cyrl-RS" altLang="sr-Latn-RS" sz="1400" b="1" u="none" kern="1200" dirty="0" smtClean="0">
              <a:latin typeface="Times New Roman" pitchFamily="18" charset="0"/>
              <a:cs typeface="Times New Roman" pitchFamily="18" charset="0"/>
            </a:rPr>
            <a:t>железнице</a:t>
          </a:r>
          <a:endParaRPr lang="en-US" sz="1400" b="1" u="none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43391" y="1108369"/>
        <a:ext cx="2576882" cy="1300385"/>
      </dsp:txXfrm>
    </dsp:sp>
    <dsp:sp modelId="{FEDB0ADA-1FA6-47D4-ADBD-13F47A258272}">
      <dsp:nvSpPr>
        <dsp:cNvPr id="0" name=""/>
        <dsp:cNvSpPr/>
      </dsp:nvSpPr>
      <dsp:spPr>
        <a:xfrm>
          <a:off x="2" y="2523450"/>
          <a:ext cx="2336744" cy="12460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Брзо добијање грађевинских дозвола</a:t>
          </a:r>
          <a:endParaRPr lang="en-US" sz="14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" y="2523450"/>
        <a:ext cx="2336744" cy="1246081"/>
      </dsp:txXfrm>
    </dsp:sp>
    <dsp:sp modelId="{AD6F3CE1-C99E-49C3-B1E3-BA5E42A59082}">
      <dsp:nvSpPr>
        <dsp:cNvPr id="0" name=""/>
        <dsp:cNvSpPr/>
      </dsp:nvSpPr>
      <dsp:spPr>
        <a:xfrm>
          <a:off x="2666986" y="2572969"/>
          <a:ext cx="2781216" cy="11734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altLang="sr-Latn-R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Најпримамљивије индустријске локације</a:t>
          </a:r>
          <a:r>
            <a:rPr lang="sr-Latn-RS" altLang="sr-Latn-RS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– </a:t>
          </a:r>
          <a:r>
            <a:rPr lang="sr-Cyrl-R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директан приступ аутопуту Е-70</a:t>
          </a:r>
          <a:endParaRPr lang="en-US" altLang="sr-Latn-RS" sz="1400" b="1" kern="1200" dirty="0" smtClean="0">
            <a:effectLst/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- </a:t>
          </a:r>
          <a:r>
            <a:rPr lang="sr-Latn-R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5 </a:t>
          </a:r>
          <a:r>
            <a:rPr lang="sr-Cyrl-R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индустријских зона</a:t>
          </a:r>
          <a:endParaRPr lang="en-US" sz="14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666986" y="2572969"/>
        <a:ext cx="2781216" cy="1173403"/>
      </dsp:txXfrm>
    </dsp:sp>
    <dsp:sp modelId="{2217D68F-5E4B-4CDF-B906-C41725907B22}">
      <dsp:nvSpPr>
        <dsp:cNvPr id="0" name=""/>
        <dsp:cNvSpPr/>
      </dsp:nvSpPr>
      <dsp:spPr>
        <a:xfrm>
          <a:off x="4353610" y="1108369"/>
          <a:ext cx="2716101" cy="1300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Оптимална економичност</a:t>
          </a:r>
          <a:endParaRPr lang="en-US" altLang="sr-Latn-RS" sz="1400" b="1" kern="1200" dirty="0" smtClean="0">
            <a:effectLst/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- </a:t>
          </a:r>
          <a:r>
            <a:rPr lang="ru-RU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квалификована радна снага, земљиште и трошкови изградње по конкурентним ценама</a:t>
          </a:r>
          <a:r>
            <a:rPr lang="en-US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 </a:t>
          </a:r>
          <a:endParaRPr lang="en-US" sz="14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4353610" y="1108369"/>
        <a:ext cx="2716101" cy="1300385"/>
      </dsp:txXfrm>
    </dsp:sp>
    <dsp:sp modelId="{C73B32FF-F257-403F-97A3-BE064BF0215B}">
      <dsp:nvSpPr>
        <dsp:cNvPr id="0" name=""/>
        <dsp:cNvSpPr/>
      </dsp:nvSpPr>
      <dsp:spPr>
        <a:xfrm>
          <a:off x="5699765" y="2572969"/>
          <a:ext cx="2331460" cy="11734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sr-Latn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Посебан скуп општинских подстицаја за инвеститоре</a:t>
          </a:r>
          <a:endParaRPr lang="en-US" sz="14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5699765" y="2572969"/>
        <a:ext cx="2331460" cy="1173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r-Latn-RS" alt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2763" y="0"/>
            <a:ext cx="42783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r-Latn-RS" altLang="en-US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34125"/>
            <a:ext cx="4278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r-Latn-RS" altLang="en-US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334125"/>
            <a:ext cx="42783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r-Latn-R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r-Latn-RS" alt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2763" y="0"/>
            <a:ext cx="42783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3999257-B217-452D-8895-C9D10A094E44}" type="datetime1">
              <a:rPr lang="en-US" altLang="en-US"/>
              <a:pPr>
                <a:defRPr/>
              </a:pPr>
              <a:t>09.08.22</a:t>
            </a:fld>
            <a:endParaRPr lang="en-US" alt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11450" y="500063"/>
            <a:ext cx="4449763" cy="2503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7425" y="3168650"/>
            <a:ext cx="789781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34125"/>
            <a:ext cx="42783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r-Latn-R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2763" y="6334125"/>
            <a:ext cx="427831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12" tIns="45206" rIns="90412" bIns="4520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5943BCF-3A2F-48E5-B49B-5AEE5CBC59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11450" y="500063"/>
            <a:ext cx="4449763" cy="2503487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2857501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801416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pPr>
              <a:defRPr/>
            </a:pPr>
            <a:fld id="{950FA735-4DFC-47A0-B2F8-DF54B6933019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E19185C-A2C0-4BD8-8B1D-0EFF0FA893E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DC546F-DF46-4BBD-A441-B102E1E3DA9A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89A4B-9B19-4468-8F1C-36DC54B35B5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EC58B4-49EF-4DDC-83FD-FDC3702A96B9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8AB2D0-2FBD-4CBF-BE32-3E04BA86569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0C37A1-241E-45D5-8FC5-09E08F12FEFF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EAE399-70E0-4B28-A23A-DD78D705B21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BAA5033B-335C-4484-AFB2-348B2D742BDC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3F1CE95-E382-4EB5-B130-6BEF84AD29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pPr>
              <a:defRPr/>
            </a:pPr>
            <a:fld id="{0F8DED4C-F4FE-421D-8C04-41FD8790505A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pPr>
              <a:defRPr/>
            </a:pPr>
            <a:fld id="{9A0AF261-D6F0-4BE7-BE55-A3D10627EF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11A370-8657-43AA-AFE0-5E0F56DB91E7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CFCA7-B3BC-4621-9322-F0396641580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7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A7A6D8-C081-4D81-A89F-526F749C59CF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13F7F-42FC-4556-BAD7-1A5EC7066A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B0894E-252E-4E25-85DF-F4137E39BD2E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C458B9-2C4A-499E-86E5-A489BFB48D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2B0051-7AEC-4A04-A8E7-FE0C03973B69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07F72-1305-4CE9-B4D6-9BA3140041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BD244F-AF7D-47B5-8023-2936BC0BE0B8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2E1821-2C98-4C66-8B37-A47BEC2CA2E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4694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275114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1" y="231207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3" y="270185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162F0192-AAB5-4C88-916D-4654FFEB59CF}" type="datetime1">
              <a:rPr lang="en-US" smtClean="0"/>
              <a:pPr>
                <a:defRPr/>
              </a:pPr>
              <a:t>09.08.22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844549-3D85-4EC3-8CB1-195246B530D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8" r:id="rId1"/>
    <p:sldLayoutId id="2147488229" r:id="rId2"/>
    <p:sldLayoutId id="2147488230" r:id="rId3"/>
    <p:sldLayoutId id="2147488231" r:id="rId4"/>
    <p:sldLayoutId id="2147488232" r:id="rId5"/>
    <p:sldLayoutId id="2147488233" r:id="rId6"/>
    <p:sldLayoutId id="2147488234" r:id="rId7"/>
    <p:sldLayoutId id="2147488235" r:id="rId8"/>
    <p:sldLayoutId id="2147488236" r:id="rId9"/>
    <p:sldLayoutId id="2147488237" r:id="rId10"/>
    <p:sldLayoutId id="2147488238" r:id="rId11"/>
    <p:sldLayoutId id="2147488239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Microsoft_Office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3.pn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openxmlformats.org/officeDocument/2006/relationships/image" Target="../media/image62.png"/><Relationship Id="rId2" Type="http://schemas.openxmlformats.org/officeDocument/2006/relationships/image" Target="../media/image53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5.png"/><Relationship Id="rId9" Type="http://schemas.openxmlformats.org/officeDocument/2006/relationships/image" Target="../media/image59.png"/><Relationship Id="rId14" Type="http://schemas.openxmlformats.org/officeDocument/2006/relationships/image" Target="../media/image6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0" y="3697288"/>
            <a:ext cx="9144000" cy="14465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3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en-US" sz="30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РУМА</a:t>
            </a:r>
          </a:p>
          <a:p>
            <a:pPr algn="ctr">
              <a:defRPr/>
            </a:pPr>
            <a:r>
              <a:rPr lang="sr-Cyrl-RS" altLang="en-US" sz="30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Постојећи ресурси и инвестициони потенцијали</a:t>
            </a:r>
          </a:p>
          <a:p>
            <a:pPr algn="ctr">
              <a:defRPr/>
            </a:pPr>
            <a:endParaRPr lang="en-US" altLang="en-US" sz="2800" b="1" dirty="0" smtClean="0">
              <a:solidFill>
                <a:schemeClr val="accent6"/>
              </a:solidFill>
              <a:latin typeface="Hero" pitchFamily="50" charset="0"/>
            </a:endParaRPr>
          </a:p>
        </p:txBody>
      </p:sp>
      <p:pic>
        <p:nvPicPr>
          <p:cNvPr id="6147" name="Picture 9" descr="http://www.ruma.rs/portal2/jupgrade/images/Veliki%20grb%20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80975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ttp://www.ruma.rs/portal2/jupgrade/images/Veliki%20grb%20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88595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Rezultat slika za ruma slike gra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895350"/>
            <a:ext cx="36385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3" descr="Rezultat slika za Ð¸Ð½Ð²ÐµÑÑÐ¸ÑÐ¸Ð¾Ð½Ð¸ Ð¿Ð¾ÑÐµÐ½ÑÐ¸ÑÐ°Ð»Ð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895350"/>
            <a:ext cx="345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381000" y="514350"/>
            <a:ext cx="80772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ВИЗИЈА ОПШТИНЕ РУМА ДО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sr-Latn-R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Рума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је</a:t>
            </a:r>
            <a:r>
              <a:rPr lang="sr-Latn-R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b="1" dirty="0" smtClean="0">
                <a:latin typeface="Times New Roman" pitchFamily="18" charset="0"/>
                <a:cs typeface="Times New Roman" pitchFamily="18" charset="0"/>
              </a:rPr>
              <a:t>развијени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регионални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центар Срема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који на одржив начин користи расположиве ресурсе за остварење привредног развоја и ствара повољне услове за обављање привредне делатности и инвестирање.</a:t>
            </a:r>
          </a:p>
          <a:p>
            <a:pPr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Наша општина представља и 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Средину у којој живе задовољни и безбедни грађани којима је омогућено једнако учешће у свим аспектима друштвеног живота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Средину у којој становници имају једнак приступ квалитетном образовању, здравству, културним и спортским садржајима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Средину коју карактерише ефикасна управа која препознаје потребе својих грађана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Средину која има успостављен инклузиван систем социјалне заштите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Средину која је повољна за живот млађе и старије популације</a:t>
            </a:r>
          </a:p>
          <a:p>
            <a:pPr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Општина Рума се са посебном пажњом стара о својим природним потенцијалима и животној средини уз развијену комуналну и другу инфраструктуру која својим грађанима осигурава приступ чистој води, чистом ваздуху и очуваном зеленилу.</a:t>
            </a: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5750"/>
            <a:ext cx="8229600" cy="609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RS" sz="2800" b="1" dirty="0" smtClean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ОСНОВНЕ ИНФОРМАЦИЈЕ</a:t>
            </a:r>
            <a:endParaRPr lang="sr-Latn-RS" sz="2800" b="1" dirty="0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047750"/>
            <a:ext cx="5562600" cy="3962400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Општина Рума има одличан географски и геостратешки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положај.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Налази у средишту Срема смештеног између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Дунава и Саве, у подножју Фрушке Горе.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површини која износи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582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км², заузима 13 место у Војводини.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Број становника: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54,339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насеља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% пољопривредних површина,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% шума,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% остало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Етничка структура: </a:t>
            </a:r>
            <a:r>
              <a:rPr lang="sr-Cyrl-RS" sz="14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националност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Број предузећа 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512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Број предузетника: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1,560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65125" lvl="1" indent="-255588" algn="just" eaLnBrk="1" hangingPunct="1">
              <a:buClr>
                <a:srgbClr val="A04DA3"/>
              </a:buClr>
              <a:buFont typeface="Georgia" pitchFamily="18" charset="0"/>
              <a:buNone/>
            </a:pPr>
            <a:r>
              <a:rPr lang="en-US" sz="1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Главни</a:t>
            </a:r>
            <a:r>
              <a:rPr lang="en-US" sz="1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сектори</a:t>
            </a:r>
            <a:endParaRPr lang="en-US" sz="14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Пољопривреда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Прехрамбена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индустрија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Пратећа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аутомобилска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индустрија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Обрада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метала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Хемијски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сектор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Georgia" pitchFamily="18" charset="0"/>
              <a:buNone/>
            </a:pPr>
            <a:endParaRPr lang="en-US" sz="800" dirty="0" smtClean="0"/>
          </a:p>
        </p:txBody>
      </p:sp>
      <p:pic>
        <p:nvPicPr>
          <p:cNvPr id="8196" name="Picture 8" descr="Rezultat slika za opÅ¡tina ru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3" y="1276350"/>
            <a:ext cx="35734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2" y="0"/>
            <a:ext cx="8456613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000" dirty="0">
              <a:ln w="9525">
                <a:solidFill>
                  <a:schemeClr val="tx1"/>
                </a:solidFill>
              </a:ln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24200" y="742950"/>
            <a:ext cx="2743200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smtClean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24200" y="742950"/>
            <a:ext cx="2743200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1800" dirty="0" smtClean="0">
                <a:solidFill>
                  <a:srgbClr val="FFFFFF"/>
                </a:solidFill>
              </a:rPr>
              <a:t>54</a:t>
            </a:r>
            <a:endParaRPr lang="en-US" altLang="en-US" sz="1800" dirty="0" smtClean="0">
              <a:solidFill>
                <a:srgbClr val="FFFFFF"/>
              </a:solidFill>
            </a:endParaRPr>
          </a:p>
        </p:txBody>
      </p:sp>
      <p:sp>
        <p:nvSpPr>
          <p:cNvPr id="1030" name="TextBox 35"/>
          <p:cNvSpPr txBox="1">
            <a:spLocks noChangeArrowheads="1"/>
          </p:cNvSpPr>
          <p:nvPr/>
        </p:nvSpPr>
        <p:spPr bwMode="auto">
          <a:xfrm>
            <a:off x="3827463" y="1455739"/>
            <a:ext cx="233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0" y="0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ПОПУЛАЦИЈА</a:t>
            </a:r>
            <a:endParaRPr lang="sr-Latn-RS" sz="2800" b="1" dirty="0">
              <a:ln w="9525"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" name="Chart 39"/>
          <p:cNvGraphicFramePr>
            <a:graphicFrameLocks/>
          </p:cNvGraphicFramePr>
          <p:nvPr/>
        </p:nvGraphicFramePr>
        <p:xfrm>
          <a:off x="5088937" y="1339131"/>
          <a:ext cx="3293079" cy="2389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582" name="TextBox 2"/>
          <p:cNvSpPr txBox="1">
            <a:spLocks noChangeArrowheads="1"/>
          </p:cNvSpPr>
          <p:nvPr/>
        </p:nvSpPr>
        <p:spPr bwMode="auto">
          <a:xfrm>
            <a:off x="2133608" y="2419350"/>
            <a:ext cx="2627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Укупно </a:t>
            </a:r>
            <a:r>
              <a:rPr lang="sr-Latn-R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r-Cyrl-R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16.578</a:t>
            </a:r>
            <a:endParaRPr lang="sr-Latn-RS" altLang="sr-Latn-RS" sz="1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06" name="TextBox 2"/>
          <p:cNvSpPr txBox="1">
            <a:spLocks noChangeArrowheads="1"/>
          </p:cNvSpPr>
          <p:nvPr/>
        </p:nvSpPr>
        <p:spPr bwMode="auto">
          <a:xfrm>
            <a:off x="2133600" y="3028950"/>
            <a:ext cx="2895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Укупно </a:t>
            </a:r>
            <a:r>
              <a:rPr lang="sr-Latn-R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r-Cyrl-R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sr-Latn-RS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2.431</a:t>
            </a:r>
            <a:endParaRPr lang="sr-Latn-RS" altLang="sr-Latn-RS" sz="1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2"/>
          <p:cNvSpPr txBox="1">
            <a:spLocks noChangeArrowheads="1"/>
          </p:cNvSpPr>
          <p:nvPr/>
        </p:nvSpPr>
        <p:spPr bwMode="auto">
          <a:xfrm>
            <a:off x="152400" y="1047750"/>
            <a:ext cx="3833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Број </a:t>
            </a:r>
            <a:r>
              <a:rPr lang="sr-Cyrl-RS" altLang="sr-Latn-RS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становника: 5</a:t>
            </a:r>
            <a:r>
              <a:rPr lang="sr-Latn-RS" altLang="sr-Latn-RS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Cyrl-RS" altLang="sr-Latn-RS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Latn-RS" altLang="sr-Latn-RS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339</a:t>
            </a:r>
            <a:endParaRPr lang="sr-Latn-RS" altLang="sr-Latn-RS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2"/>
          <p:cNvSpPr txBox="1">
            <a:spLocks noChangeArrowheads="1"/>
          </p:cNvSpPr>
          <p:nvPr/>
        </p:nvSpPr>
        <p:spPr bwMode="auto">
          <a:xfrm>
            <a:off x="228601" y="2419350"/>
            <a:ext cx="2081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2000" b="1" dirty="0" smtClean="0">
                <a:ln w="3175">
                  <a:noFill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Запослени</a:t>
            </a:r>
            <a:endParaRPr lang="sr-Latn-RS" altLang="sr-Latn-RS" sz="2000" b="1" dirty="0" smtClean="0">
              <a:ln w="3175">
                <a:noFill/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2"/>
          <p:cNvSpPr txBox="1">
            <a:spLocks noChangeArrowheads="1"/>
          </p:cNvSpPr>
          <p:nvPr/>
        </p:nvSpPr>
        <p:spPr bwMode="auto">
          <a:xfrm>
            <a:off x="228601" y="2800354"/>
            <a:ext cx="20796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sr-Latn-RS" altLang="sr-Latn-RS" sz="1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2"/>
          <p:cNvSpPr txBox="1">
            <a:spLocks noChangeArrowheads="1"/>
          </p:cNvSpPr>
          <p:nvPr/>
        </p:nvSpPr>
        <p:spPr bwMode="auto">
          <a:xfrm>
            <a:off x="228600" y="1733550"/>
            <a:ext cx="2819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sr-Cyrl-RS" altLang="sr-Latn-RS" sz="2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Радна </a:t>
            </a:r>
            <a:r>
              <a:rPr lang="sr-Cyrl-RS" altLang="sr-Latn-RS" sz="2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снага:</a:t>
            </a:r>
            <a:endParaRPr lang="sr-Latn-RS" altLang="sr-Latn-RS" sz="2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2"/>
          <p:cNvSpPr txBox="1">
            <a:spLocks noChangeArrowheads="1"/>
          </p:cNvSpPr>
          <p:nvPr/>
        </p:nvSpPr>
        <p:spPr bwMode="auto">
          <a:xfrm>
            <a:off x="228601" y="3105150"/>
            <a:ext cx="2079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2000" b="1" dirty="0" smtClean="0">
                <a:ln w="3175">
                  <a:noFill/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Незапослени</a:t>
            </a:r>
            <a:endParaRPr lang="sr-Latn-RS" altLang="sr-Latn-RS" sz="2000" b="1" dirty="0" smtClean="0">
              <a:ln w="3175">
                <a:noFill/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3588" y="1160466"/>
            <a:ext cx="203200" cy="46166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.</a:t>
            </a:r>
            <a:endParaRPr lang="en-US" altLang="sr-Latn-R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1026" name="Chart 36"/>
          <p:cNvGraphicFramePr>
            <a:graphicFrameLocks/>
          </p:cNvGraphicFramePr>
          <p:nvPr/>
        </p:nvGraphicFramePr>
        <p:xfrm>
          <a:off x="5029200" y="742950"/>
          <a:ext cx="3581400" cy="2133600"/>
        </p:xfrm>
        <a:graphic>
          <a:graphicData uri="http://schemas.openxmlformats.org/presentationml/2006/ole">
            <p:oleObj spid="_x0000_s1026" r:id="rId4" imgW="4151736" imgH="2755631" progId="Excel.Sheet.8">
              <p:embed/>
            </p:oleObj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181600" y="2952751"/>
          <a:ext cx="2843210" cy="453404"/>
        </p:xfrm>
        <a:graphic>
          <a:graphicData uri="http://schemas.openxmlformats.org/drawingml/2006/table">
            <a:tbl>
              <a:tblPr/>
              <a:tblGrid>
                <a:gridCol w="568642"/>
                <a:gridCol w="568642"/>
                <a:gridCol w="568642"/>
                <a:gridCol w="568642"/>
                <a:gridCol w="568642"/>
              </a:tblGrid>
              <a:tr h="2267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19%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267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458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886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1052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1150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1066</a:t>
                      </a:r>
                    </a:p>
                  </a:txBody>
                  <a:tcPr marL="9525" marR="9525" marT="95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</a:tbl>
          </a:graphicData>
        </a:graphic>
      </p:graphicFrame>
      <p:sp>
        <p:nvSpPr>
          <p:cNvPr id="46" name="TextBox 2"/>
          <p:cNvSpPr txBox="1">
            <a:spLocks noChangeArrowheads="1"/>
          </p:cNvSpPr>
          <p:nvPr/>
        </p:nvSpPr>
        <p:spPr bwMode="auto">
          <a:xfrm>
            <a:off x="228601" y="3562354"/>
            <a:ext cx="20796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sr-Cyrl-RS" altLang="sr-Latn-R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јануар 2022.године</a:t>
            </a:r>
            <a:endParaRPr lang="sr-Latn-RS" altLang="sr-Latn-RS" sz="1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257800" y="3714750"/>
          <a:ext cx="2895600" cy="480060"/>
        </p:xfrm>
        <a:graphic>
          <a:graphicData uri="http://schemas.openxmlformats.org/drawingml/2006/table">
            <a:tbl>
              <a:tblPr/>
              <a:tblGrid>
                <a:gridCol w="2895600"/>
              </a:tblGrid>
              <a:tr h="480060">
                <a:tc>
                  <a:txBody>
                    <a:bodyPr/>
                    <a:lstStyle/>
                    <a:p>
                      <a:pPr algn="ctr" fontAlgn="ctr"/>
                      <a:r>
                        <a:rPr lang="sr-Cyrl-RS" altLang="sr-Latn-RS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Просечна старо</a:t>
                      </a:r>
                      <a:r>
                        <a:rPr kumimoji="0" lang="sr-Cyrl-RS" altLang="sr-Latn-RS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ст: 42,7</a:t>
                      </a:r>
                      <a:r>
                        <a:rPr kumimoji="0" lang="sr-Cyrl-RS" altLang="sr-Latn-RS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5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762000"/>
          </a:xfrm>
        </p:spPr>
        <p:txBody>
          <a:bodyPr/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ЗАШТО УЛАГАТИ У ОПШТИНУ РУМА?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123950"/>
          <a:ext cx="82296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1000" y="0"/>
            <a:ext cx="84582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ОСНОВНЕ ИНФОРМАЦИЈЕ</a:t>
            </a:r>
            <a:endParaRPr lang="sr-Latn-RS" sz="2800" b="1" dirty="0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5410200" y="3105150"/>
          <a:ext cx="2895600" cy="15316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40972"/>
                <a:gridCol w="1654628"/>
              </a:tblGrid>
              <a:tr h="434340">
                <a:tc>
                  <a:txBody>
                    <a:bodyPr/>
                    <a:lstStyle/>
                    <a:p>
                      <a:r>
                        <a:rPr lang="sr-Cyrl-RS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БДП</a:t>
                      </a:r>
                      <a:r>
                        <a:rPr lang="sr-Latn-RS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20</a:t>
                      </a:r>
                      <a:r>
                        <a:rPr lang="sr-Cyrl-RS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</a:t>
                      </a:r>
                      <a:endParaRPr lang="sr-Latn-RS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100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53.317 милијарде </a:t>
                      </a:r>
                      <a:r>
                        <a:rPr lang="sr-Cyrl-RS" sz="1100" kern="12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евра (</a:t>
                      </a:r>
                      <a:r>
                        <a:rPr lang="sr-Latn-RS" sz="1100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EUR</a:t>
                      </a:r>
                      <a:r>
                        <a:rPr lang="sr-Cyrl-RS" sz="1100" kern="12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r>
                        <a:rPr lang="sr-Latn-RS" sz="1100" kern="1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sr-Latn-RS" sz="1100" b="1" kern="1200" dirty="0">
                        <a:solidFill>
                          <a:schemeClr val="bg1"/>
                        </a:solidFill>
                        <a:latin typeface="Hero Light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 gridSpan="2">
                  <a:txBody>
                    <a:bodyPr/>
                    <a:lstStyle/>
                    <a:p>
                      <a:pPr marL="0" marR="0" indent="0" algn="l" defTabSz="9196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Споразум</a:t>
                      </a:r>
                      <a:r>
                        <a:rPr lang="sr-Cyrl-RS" sz="1200" baseline="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 избегавању двоструког опорезивања</a:t>
                      </a:r>
                      <a:r>
                        <a:rPr lang="en-US" sz="120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Cyrl-RS" sz="120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</a:t>
                      </a:r>
                      <a:r>
                        <a:rPr lang="sr-Cyrl-RS" sz="1200" baseline="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 </a:t>
                      </a:r>
                      <a:r>
                        <a:rPr lang="sr-Cyrl-RS" sz="1200" noProof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земаља</a:t>
                      </a:r>
                      <a:endParaRPr lang="en-US" sz="1200" b="1" noProof="0" dirty="0" smtClean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96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RS" sz="900" kern="1200" dirty="0">
                        <a:solidFill>
                          <a:schemeClr val="dk1"/>
                        </a:solidFill>
                        <a:latin typeface="Hero Light" pitchFamily="50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7843"/>
                      </a:srgbClr>
                    </a:solidFill>
                  </a:tcPr>
                </a:tc>
              </a:tr>
              <a:tr h="457200">
                <a:tc gridSpan="2">
                  <a:txBody>
                    <a:bodyPr/>
                    <a:lstStyle/>
                    <a:p>
                      <a:pPr marL="0" marR="0" indent="0" algn="l" defTabSz="9196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Билатерални</a:t>
                      </a:r>
                      <a:r>
                        <a:rPr lang="sr-Cyrl-RS" sz="1200" kern="1200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инвестициони споразум </a:t>
                      </a:r>
                      <a:r>
                        <a:rPr lang="sr-Cyrl-RS" sz="120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 </a:t>
                      </a:r>
                      <a:r>
                        <a:rPr lang="en-US" sz="120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sr-Latn-RS" sz="120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sr-Latn-RS" sz="1200" kern="1200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r-Cyrl-RS" sz="1200" kern="12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земаља</a:t>
                      </a:r>
                      <a:endParaRPr lang="en-US" sz="1200" b="1" kern="1200" noProof="0" dirty="0" smtClean="0">
                        <a:solidFill>
                          <a:schemeClr val="tx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4" name="Content Placeholder 9"/>
          <p:cNvGraphicFramePr>
            <a:graphicFrameLocks/>
          </p:cNvGraphicFramePr>
          <p:nvPr/>
        </p:nvGraphicFramePr>
        <p:xfrm>
          <a:off x="5410200" y="1123954"/>
          <a:ext cx="2895600" cy="1355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113"/>
                <a:gridCol w="1412487"/>
              </a:tblGrid>
              <a:tr h="484264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Главне</a:t>
                      </a:r>
                      <a:r>
                        <a:rPr lang="sr-Cyrl-R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земље извоза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Latn-RS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 </a:t>
                      </a:r>
                      <a:r>
                        <a:rPr lang="sr-Cyrl-RS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укупног извоза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4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Latn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</a:t>
                      </a:r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</a:t>
                      </a:r>
                      <a:endParaRPr lang="en-US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en-U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5.0</a:t>
                      </a:r>
                      <a:r>
                        <a:rPr lang="sr-Latn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04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ЦЕФТА</a:t>
                      </a:r>
                      <a:endParaRPr lang="en-US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lang="en-U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en-U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lang="sr-Latn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lang="en-US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04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РУСИЈА</a:t>
                      </a:r>
                      <a:endParaRPr lang="en-US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lang="sr-Cyrl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en-U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r>
                        <a:rPr lang="sr-Cyrl-RS" sz="1200" b="1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sr-Latn-RS" sz="12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lang="en-US" sz="12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6" marR="91406" marT="45643" marB="456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53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48" descr="Rezultat slika za Ð·ÐµÐ¼ÑÐµ Ð¸Ð·Ð²Ð¾Ð·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895350"/>
            <a:ext cx="388778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50" descr="Rezultat slika za Ð·ÐµÐ¼ÑÐµ Ð¸Ð·Ð²Ð¾Ð·Ð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952754"/>
            <a:ext cx="3124200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0" y="1"/>
            <a:ext cx="84582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ЕВРОПСКА РАСКРСНИЦА</a:t>
            </a:r>
            <a:endParaRPr lang="sr-Cyrl-R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40"/>
          <p:cNvSpPr>
            <a:spLocks noChangeArrowheads="1"/>
          </p:cNvSpPr>
          <p:nvPr/>
        </p:nvSpPr>
        <p:spPr bwMode="auto">
          <a:xfrm>
            <a:off x="762000" y="3790950"/>
            <a:ext cx="3429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Саобраћајница  Рума-Шабац-Лозница </a:t>
            </a:r>
          </a:p>
          <a:p>
            <a:pPr algn="ctr"/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почела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изградња 2019.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године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RS" sz="1200" dirty="0" smtClean="0">
                <a:latin typeface="Times New Roman" pitchFamily="18" charset="0"/>
                <a:cs typeface="Times New Roman" pitchFamily="18" charset="0"/>
              </a:rPr>
              <a:t>Модерна саобраћајница која ће повезати Руму и Лозницу у укупној дужини од 77км, обухватаће три просторне целине: деоницу Руме, мост преко реке Саве и деоницу Шабац – Лозница.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4800600" y="3333754"/>
            <a:ext cx="4343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аутопут Е-70</a:t>
            </a:r>
            <a:r>
              <a:rPr lang="sr-Latn-RS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магистрални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пут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M-21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sr-Latn-R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железница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Београд -Загреб- Беч (27км) ,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близина луке у Сремској Митровици (15км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),</a:t>
            </a:r>
            <a:endParaRPr lang="sr-Latn-R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близина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луке у Шапцу (35км),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близина аеродрома ,,Никола Тесла"(35 км).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0" name="Picture 9" descr="http://www.ruma.rs/portal2/jupgrade/images/stories/gradjevinsko/Serbia_Map-full1-man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771529"/>
            <a:ext cx="3048000" cy="2003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71" name="Picture 7" descr="profimedia-03375898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742950"/>
            <a:ext cx="4191000" cy="2790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0" y="0"/>
            <a:ext cx="843438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endParaRPr lang="sr-Latn-RS" sz="4000" dirty="0">
              <a:ln w="9525">
                <a:solidFill>
                  <a:schemeClr val="tx1"/>
                </a:solidFill>
              </a:ln>
              <a:solidFill>
                <a:srgbClr val="FF0000"/>
              </a:solidFill>
              <a:latin typeface="Hero" pitchFamily="50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588" y="0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ЛОГИСТИКА</a:t>
            </a:r>
            <a:endParaRPr lang="sr-Latn-RS" sz="2800" b="1" dirty="0">
              <a:ln w="9525">
                <a:solidFill>
                  <a:schemeClr val="tx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TextBox 18"/>
          <p:cNvSpPr txBox="1">
            <a:spLocks noChangeArrowheads="1"/>
          </p:cNvSpPr>
          <p:nvPr/>
        </p:nvSpPr>
        <p:spPr bwMode="auto">
          <a:xfrm>
            <a:off x="7434341" y="3754574"/>
            <a:ext cx="39692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TSR</a:t>
            </a:r>
          </a:p>
        </p:txBody>
      </p:sp>
      <p:sp>
        <p:nvSpPr>
          <p:cNvPr id="210" name="TextBox 18"/>
          <p:cNvSpPr txBox="1">
            <a:spLocks noChangeArrowheads="1"/>
          </p:cNvSpPr>
          <p:nvPr/>
        </p:nvSpPr>
        <p:spPr bwMode="auto">
          <a:xfrm>
            <a:off x="6679303" y="3745928"/>
            <a:ext cx="39692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OSI</a:t>
            </a:r>
          </a:p>
        </p:txBody>
      </p:sp>
      <p:sp>
        <p:nvSpPr>
          <p:cNvPr id="219" name="TextBox 18"/>
          <p:cNvSpPr txBox="1">
            <a:spLocks noChangeArrowheads="1"/>
          </p:cNvSpPr>
          <p:nvPr/>
        </p:nvSpPr>
        <p:spPr bwMode="auto">
          <a:xfrm>
            <a:off x="7505867" y="3735818"/>
            <a:ext cx="39692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Latn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TSR</a:t>
            </a:r>
          </a:p>
        </p:txBody>
      </p:sp>
      <p:sp>
        <p:nvSpPr>
          <p:cNvPr id="94" name="TextBox 18"/>
          <p:cNvSpPr txBox="1">
            <a:spLocks noChangeArrowheads="1"/>
          </p:cNvSpPr>
          <p:nvPr/>
        </p:nvSpPr>
        <p:spPr bwMode="auto">
          <a:xfrm>
            <a:off x="6198340" y="1870508"/>
            <a:ext cx="39688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ХРВ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  <a:latin typeface="Hero" pitchFamily="50" charset="0"/>
            </a:endParaRPr>
          </a:p>
        </p:txBody>
      </p:sp>
      <p:sp>
        <p:nvSpPr>
          <p:cNvPr id="95" name="TextBox 18"/>
          <p:cNvSpPr txBox="1">
            <a:spLocks noChangeArrowheads="1"/>
          </p:cNvSpPr>
          <p:nvPr/>
        </p:nvSpPr>
        <p:spPr bwMode="auto">
          <a:xfrm>
            <a:off x="6769848" y="1870506"/>
            <a:ext cx="39688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РУМ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  <a:latin typeface="Hero" pitchFamily="50" charset="0"/>
            </a:endParaRPr>
          </a:p>
        </p:txBody>
      </p:sp>
      <p:sp>
        <p:nvSpPr>
          <p:cNvPr id="96" name="TextBox 18"/>
          <p:cNvSpPr txBox="1">
            <a:spLocks noChangeArrowheads="1"/>
          </p:cNvSpPr>
          <p:nvPr/>
        </p:nvSpPr>
        <p:spPr bwMode="auto">
          <a:xfrm>
            <a:off x="7341381" y="1870506"/>
            <a:ext cx="39688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БУГ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  <a:latin typeface="Hero" pitchFamily="50" charset="0"/>
            </a:endParaRPr>
          </a:p>
        </p:txBody>
      </p:sp>
      <p:pic>
        <p:nvPicPr>
          <p:cNvPr id="12299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300" name="Group 80"/>
          <p:cNvGrpSpPr>
            <a:grpSpLocks/>
          </p:cNvGrpSpPr>
          <p:nvPr/>
        </p:nvGrpSpPr>
        <p:grpSpPr bwMode="auto">
          <a:xfrm>
            <a:off x="228603" y="1123954"/>
            <a:ext cx="4276725" cy="3451225"/>
            <a:chOff x="1115616" y="764704"/>
            <a:chExt cx="7704000" cy="5760752"/>
          </a:xfrm>
        </p:grpSpPr>
        <p:pic>
          <p:nvPicPr>
            <p:cNvPr id="12374" name="Picture 81" descr="M:\RAV Akademija\Mape-logistika\Рума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15616" y="764704"/>
              <a:ext cx="7704000" cy="5760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TextBox 2"/>
            <p:cNvSpPr txBox="1"/>
            <p:nvPr/>
          </p:nvSpPr>
          <p:spPr>
            <a:xfrm rot="3298004">
              <a:off x="5047250" y="3043367"/>
              <a:ext cx="747255" cy="6098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>
              <a:spAutoFit/>
            </a:bodyPr>
            <a:lstStyle>
              <a:defPPr>
                <a:defRPr lang="sr-Latn-R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sr-Cyrl-RS" sz="800" dirty="0" smtClean="0"/>
                <a:t>Река Тиса</a:t>
              </a:r>
              <a:endParaRPr lang="sr-Latn-RS" sz="800" dirty="0"/>
            </a:p>
          </p:txBody>
        </p:sp>
        <p:grpSp>
          <p:nvGrpSpPr>
            <p:cNvPr id="12376" name="Group 88"/>
            <p:cNvGrpSpPr>
              <a:grpSpLocks/>
            </p:cNvGrpSpPr>
            <p:nvPr/>
          </p:nvGrpSpPr>
          <p:grpSpPr bwMode="auto">
            <a:xfrm rot="1147487">
              <a:off x="2187980" y="3841569"/>
              <a:ext cx="1447002" cy="359616"/>
              <a:chOff x="1996673" y="3504675"/>
              <a:chExt cx="1447002" cy="359616"/>
            </a:xfrm>
          </p:grpSpPr>
          <p:sp>
            <p:nvSpPr>
              <p:cNvPr id="82" name="Rounded Rectangle 81"/>
              <p:cNvSpPr/>
              <p:nvPr/>
            </p:nvSpPr>
            <p:spPr>
              <a:xfrm rot="793281">
                <a:off x="2323979" y="3753713"/>
                <a:ext cx="494727" cy="6094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sr-Latn-R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sr-Latn-R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TextBox 8"/>
              <p:cNvSpPr txBox="1"/>
              <p:nvPr/>
            </p:nvSpPr>
            <p:spPr>
              <a:xfrm rot="165947">
                <a:off x="1996673" y="3504675"/>
                <a:ext cx="1447002" cy="35961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sr-Latn-R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sr-Cyrl-RS" sz="800" dirty="0" smtClean="0"/>
                  <a:t>Река Дунав</a:t>
                </a:r>
                <a:endParaRPr lang="sr-Latn-RS" sz="800" dirty="0"/>
              </a:p>
            </p:txBody>
          </p:sp>
        </p:grpSp>
        <p:grpSp>
          <p:nvGrpSpPr>
            <p:cNvPr id="12377" name="Group 89"/>
            <p:cNvGrpSpPr>
              <a:grpSpLocks/>
            </p:cNvGrpSpPr>
            <p:nvPr/>
          </p:nvGrpSpPr>
          <p:grpSpPr bwMode="auto">
            <a:xfrm>
              <a:off x="6966538" y="5738818"/>
              <a:ext cx="1223946" cy="359617"/>
              <a:chOff x="6590291" y="5311128"/>
              <a:chExt cx="1256752" cy="388676"/>
            </a:xfrm>
          </p:grpSpPr>
          <p:sp>
            <p:nvSpPr>
              <p:cNvPr id="80" name="Rounded Rectangle 79"/>
              <p:cNvSpPr/>
              <p:nvPr/>
            </p:nvSpPr>
            <p:spPr>
              <a:xfrm rot="19833090">
                <a:off x="6972015" y="5485416"/>
                <a:ext cx="719403" cy="13174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sr-Latn-R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sr-Latn-R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extBox 11"/>
              <p:cNvSpPr txBox="1"/>
              <p:nvPr/>
            </p:nvSpPr>
            <p:spPr>
              <a:xfrm rot="19945354">
                <a:off x="6590291" y="5311128"/>
                <a:ext cx="1256752" cy="3886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sr-Latn-R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sr-Cyrl-RS" sz="800" dirty="0" smtClean="0"/>
                  <a:t>Река Дунав</a:t>
                </a:r>
                <a:endParaRPr lang="sr-Latn-RS" sz="800" dirty="0"/>
              </a:p>
            </p:txBody>
          </p:sp>
        </p:grpSp>
      </p:grpSp>
      <p:cxnSp>
        <p:nvCxnSpPr>
          <p:cNvPr id="89" name="Straight Connector 88"/>
          <p:cNvCxnSpPr/>
          <p:nvPr/>
        </p:nvCxnSpPr>
        <p:spPr>
          <a:xfrm flipV="1">
            <a:off x="2133608" y="1123950"/>
            <a:ext cx="752475" cy="2751138"/>
          </a:xfrm>
          <a:prstGeom prst="line">
            <a:avLst/>
          </a:prstGeom>
          <a:ln>
            <a:solidFill>
              <a:srgbClr val="F8A6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2895600" y="1123950"/>
            <a:ext cx="2592388" cy="0"/>
          </a:xfrm>
          <a:prstGeom prst="line">
            <a:avLst/>
          </a:prstGeom>
          <a:ln>
            <a:solidFill>
              <a:srgbClr val="F8A6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03" name="Group 109"/>
          <p:cNvGrpSpPr>
            <a:grpSpLocks/>
          </p:cNvGrpSpPr>
          <p:nvPr/>
        </p:nvGrpSpPr>
        <p:grpSpPr bwMode="auto">
          <a:xfrm>
            <a:off x="4495802" y="819151"/>
            <a:ext cx="606425" cy="654050"/>
            <a:chOff x="104600" y="808701"/>
            <a:chExt cx="606600" cy="654050"/>
          </a:xfrm>
        </p:grpSpPr>
        <p:grpSp>
          <p:nvGrpSpPr>
            <p:cNvPr id="12370" name="Group 118"/>
            <p:cNvGrpSpPr>
              <a:grpSpLocks/>
            </p:cNvGrpSpPr>
            <p:nvPr/>
          </p:nvGrpSpPr>
          <p:grpSpPr bwMode="auto">
            <a:xfrm>
              <a:off x="104600" y="808701"/>
              <a:ext cx="606600" cy="654050"/>
              <a:chOff x="24558" y="1155700"/>
              <a:chExt cx="606600" cy="654050"/>
            </a:xfrm>
          </p:grpSpPr>
          <p:sp>
            <p:nvSpPr>
              <p:cNvPr id="104" name="Rounded Rectangle 103"/>
              <p:cNvSpPr/>
              <p:nvPr/>
            </p:nvSpPr>
            <p:spPr>
              <a:xfrm>
                <a:off x="24558" y="1155700"/>
                <a:ext cx="606600" cy="65405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sr-Latn-RS" altLang="sr-Latn-RS" sz="1800" smtClea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12373" name="Picture 2" descr="\\192.168.0.97\NetShare_od_08_2014\Staff\alek\opštine 1 krug\srbija i vojvodina 1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240" y="1206500"/>
                <a:ext cx="368300" cy="527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8" name="TextBox 97"/>
            <p:cNvSpPr txBox="1"/>
            <p:nvPr/>
          </p:nvSpPr>
          <p:spPr>
            <a:xfrm>
              <a:off x="242753" y="1069051"/>
              <a:ext cx="330295" cy="1692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5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Срб</a:t>
              </a:r>
              <a:endParaRPr lang="sr-Latn-RS" sz="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5638800" y="819154"/>
            <a:ext cx="29718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  </a:t>
            </a:r>
            <a:r>
              <a:rPr lang="sr-Cyrl-RS" sz="1200" dirty="0">
                <a:ln w="3175">
                  <a:solidFill>
                    <a:schemeClr val="accent6"/>
                  </a:solidFill>
                </a:ln>
                <a:latin typeface="Times New Roman" pitchFamily="18" charset="0"/>
                <a:cs typeface="Times New Roman" pitchFamily="18" charset="0"/>
              </a:rPr>
              <a:t>Рума</a:t>
            </a:r>
            <a:r>
              <a:rPr lang="sr-Latn-RS" sz="1200" dirty="0">
                <a:ln w="3175">
                  <a:solidFill>
                    <a:schemeClr val="accent6"/>
                  </a:solidFill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RS" sz="1200" dirty="0">
                <a:ln w="3175">
                  <a:noFill/>
                </a:ln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Cyrl-RS" sz="1200" dirty="0">
                <a:ln w="3175">
                  <a:noFill/>
                </a:ln>
                <a:latin typeface="Times New Roman" pitchFamily="18" charset="0"/>
                <a:cs typeface="Times New Roman" pitchFamily="18" charset="0"/>
              </a:rPr>
              <a:t>укупна површина</a:t>
            </a:r>
            <a:r>
              <a:rPr lang="sr-Latn-RS" sz="1200" dirty="0">
                <a:ln w="3175">
                  <a:noFill/>
                </a:ln>
                <a:latin typeface="Times New Roman" pitchFamily="18" charset="0"/>
                <a:cs typeface="Times New Roman" pitchFamily="18" charset="0"/>
              </a:rPr>
              <a:t>: 582</a:t>
            </a:r>
            <a:r>
              <a:rPr lang="sr-Cyrl-RS" sz="1200" dirty="0">
                <a:ln w="3175">
                  <a:noFill/>
                </a:ln>
                <a:latin typeface="Times New Roman" pitchFamily="18" charset="0"/>
                <a:cs typeface="Times New Roman" pitchFamily="18" charset="0"/>
              </a:rPr>
              <a:t> км</a:t>
            </a:r>
            <a:r>
              <a:rPr lang="sr-Latn-RS" sz="1200" dirty="0">
                <a:ln w="3175">
                  <a:noFill/>
                </a:ln>
                <a:latin typeface="Times New Roman" pitchFamily="18" charset="0"/>
                <a:cs typeface="Times New Roman" pitchFamily="18" charset="0"/>
              </a:rPr>
              <a:t> km²</a:t>
            </a:r>
          </a:p>
        </p:txBody>
      </p:sp>
      <p:graphicFrame>
        <p:nvGraphicFramePr>
          <p:cNvPr id="108" name="Table 107"/>
          <p:cNvGraphicFramePr>
            <a:graphicFrameLocks noGrp="1"/>
          </p:cNvGraphicFramePr>
          <p:nvPr/>
        </p:nvGraphicFramePr>
        <p:xfrm>
          <a:off x="5410208" y="1123950"/>
          <a:ext cx="3082925" cy="152400"/>
        </p:xfrm>
        <a:graphic>
          <a:graphicData uri="http://schemas.openxmlformats.org/drawingml/2006/table">
            <a:tbl>
              <a:tblPr/>
              <a:tblGrid>
                <a:gridCol w="3082925"/>
              </a:tblGrid>
              <a:tr h="152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974" marB="45974" horzOverflow="overflow">
                    <a:lnL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8420"/>
                    </a:solidFill>
                  </a:tcPr>
                </a:tc>
              </a:tr>
            </a:tbl>
          </a:graphicData>
        </a:graphic>
      </p:graphicFrame>
      <p:cxnSp>
        <p:nvCxnSpPr>
          <p:cNvPr id="109" name="Straight Connector 108"/>
          <p:cNvCxnSpPr/>
          <p:nvPr/>
        </p:nvCxnSpPr>
        <p:spPr>
          <a:xfrm>
            <a:off x="5486400" y="895354"/>
            <a:ext cx="0" cy="233363"/>
          </a:xfrm>
          <a:prstGeom prst="line">
            <a:avLst/>
          </a:prstGeom>
          <a:ln w="76200">
            <a:solidFill>
              <a:srgbClr val="F68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10" name="Group 1"/>
          <p:cNvGrpSpPr>
            <a:grpSpLocks/>
          </p:cNvGrpSpPr>
          <p:nvPr/>
        </p:nvGrpSpPr>
        <p:grpSpPr bwMode="auto">
          <a:xfrm>
            <a:off x="5410200" y="1428750"/>
            <a:ext cx="3316288" cy="2941701"/>
            <a:chOff x="5313363" y="1047750"/>
            <a:chExt cx="3315903" cy="2787732"/>
          </a:xfrm>
        </p:grpSpPr>
        <p:cxnSp>
          <p:nvCxnSpPr>
            <p:cNvPr id="111" name="Straight Connector 110"/>
            <p:cNvCxnSpPr>
              <a:stCxn id="121" idx="2"/>
            </p:cNvCxnSpPr>
            <p:nvPr/>
          </p:nvCxnSpPr>
          <p:spPr>
            <a:xfrm>
              <a:off x="5591144" y="2398710"/>
              <a:ext cx="0" cy="6559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5591144" y="1407304"/>
              <a:ext cx="0" cy="783797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341961" y="1580311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7772116" y="1580311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7210206" y="1574293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6629248" y="1580311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6059401" y="1580311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9" name="Picture 46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5410200" y="1047750"/>
              <a:ext cx="360363" cy="360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pic>
        <p:pic>
          <p:nvPicPr>
            <p:cNvPr id="121" name="Picture 47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5410200" y="2038350"/>
              <a:ext cx="360363" cy="360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pic>
        <p:pic>
          <p:nvPicPr>
            <p:cNvPr id="122" name="Picture 48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5410199" y="3028950"/>
              <a:ext cx="360363" cy="360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</p:pic>
        <p:sp>
          <p:nvSpPr>
            <p:cNvPr id="126" name="TextBox 18"/>
            <p:cNvSpPr txBox="1">
              <a:spLocks noChangeArrowheads="1"/>
            </p:cNvSpPr>
            <p:nvPr/>
          </p:nvSpPr>
          <p:spPr bwMode="auto">
            <a:xfrm>
              <a:off x="5375269" y="1067308"/>
              <a:ext cx="2819073" cy="291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1400" dirty="0" smtClean="0">
                  <a:latin typeface="Times New Roman" pitchFamily="18" charset="0"/>
                  <a:cs typeface="Times New Roman" pitchFamily="18" charset="0"/>
                </a:rPr>
                <a:t>Удаљеност од границе</a:t>
              </a:r>
              <a:endParaRPr lang="en-US" altLang="en-US" sz="14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7" name="TextBox 18"/>
            <p:cNvSpPr txBox="1">
              <a:spLocks noChangeArrowheads="1"/>
            </p:cNvSpPr>
            <p:nvPr/>
          </p:nvSpPr>
          <p:spPr bwMode="auto">
            <a:xfrm>
              <a:off x="5410190" y="2058713"/>
              <a:ext cx="2819073" cy="291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1400" dirty="0">
                  <a:latin typeface="Times New Roman" pitchFamily="18" charset="0"/>
                  <a:cs typeface="Times New Roman" pitchFamily="18" charset="0"/>
                </a:rPr>
                <a:t>Удаљеност од аутопута</a:t>
              </a:r>
              <a:endParaRPr lang="en-US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8" name="TextBox 18"/>
            <p:cNvSpPr txBox="1">
              <a:spLocks noChangeArrowheads="1"/>
            </p:cNvSpPr>
            <p:nvPr/>
          </p:nvSpPr>
          <p:spPr bwMode="auto">
            <a:xfrm>
              <a:off x="5313363" y="3054633"/>
              <a:ext cx="2819073" cy="291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1400" dirty="0" smtClean="0">
                  <a:solidFill>
                    <a:srgbClr val="FF0000"/>
                  </a:solidFill>
                  <a:latin typeface="Hero" pitchFamily="50" charset="0"/>
                </a:rPr>
                <a:t>    </a:t>
              </a:r>
              <a:r>
                <a:rPr lang="sr-Cyrl-RS" altLang="en-US" sz="1400" dirty="0" smtClean="0">
                  <a:latin typeface="Times New Roman" pitchFamily="18" charset="0"/>
                  <a:cs typeface="Times New Roman" pitchFamily="18" charset="0"/>
                </a:rPr>
                <a:t>Удаљеност од</a:t>
              </a:r>
              <a:r>
                <a:rPr lang="en-US" altLang="en-US" sz="1400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sr-Cyrl-RS" altLang="en-US" sz="1400" dirty="0" smtClean="0">
                  <a:latin typeface="Times New Roman" pitchFamily="18" charset="0"/>
                  <a:cs typeface="Times New Roman" pitchFamily="18" charset="0"/>
                </a:rPr>
                <a:t>аеродрома</a:t>
              </a:r>
              <a:endParaRPr lang="en-US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9" name="Rounded Rectangle 128"/>
            <p:cNvSpPr/>
            <p:nvPr/>
          </p:nvSpPr>
          <p:spPr bwMode="auto">
            <a:xfrm>
              <a:off x="5894321" y="1490046"/>
              <a:ext cx="328575" cy="145928"/>
            </a:xfrm>
            <a:prstGeom prst="roundRect">
              <a:avLst/>
            </a:prstGeom>
            <a:solidFill>
              <a:srgbClr val="FFD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32" name="Rounded Rectangle 131"/>
            <p:cNvSpPr/>
            <p:nvPr/>
          </p:nvSpPr>
          <p:spPr bwMode="auto">
            <a:xfrm>
              <a:off x="6464167" y="1490046"/>
              <a:ext cx="330162" cy="145928"/>
            </a:xfrm>
            <a:prstGeom prst="roundRect">
              <a:avLst/>
            </a:prstGeom>
            <a:solidFill>
              <a:srgbClr val="FFD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33" name="Rounded Rectangle 132"/>
            <p:cNvSpPr/>
            <p:nvPr/>
          </p:nvSpPr>
          <p:spPr bwMode="auto">
            <a:xfrm>
              <a:off x="7035601" y="1490046"/>
              <a:ext cx="330162" cy="145928"/>
            </a:xfrm>
            <a:prstGeom prst="roundRect">
              <a:avLst/>
            </a:prstGeom>
            <a:solidFill>
              <a:srgbClr val="FFD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36" name="Rounded Rectangle 135"/>
            <p:cNvSpPr/>
            <p:nvPr/>
          </p:nvSpPr>
          <p:spPr bwMode="auto">
            <a:xfrm>
              <a:off x="7607035" y="1490046"/>
              <a:ext cx="330162" cy="145928"/>
            </a:xfrm>
            <a:prstGeom prst="roundRect">
              <a:avLst/>
            </a:prstGeom>
            <a:solidFill>
              <a:srgbClr val="FFD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38" name="Rounded Rectangle 137"/>
            <p:cNvSpPr/>
            <p:nvPr/>
          </p:nvSpPr>
          <p:spPr bwMode="auto">
            <a:xfrm>
              <a:off x="8172119" y="1490046"/>
              <a:ext cx="328574" cy="145928"/>
            </a:xfrm>
            <a:prstGeom prst="roundRect">
              <a:avLst/>
            </a:prstGeom>
            <a:solidFill>
              <a:srgbClr val="FFD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5900670" y="1718717"/>
              <a:ext cx="328575" cy="145928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42" name="Rounded Rectangle 141"/>
            <p:cNvSpPr/>
            <p:nvPr/>
          </p:nvSpPr>
          <p:spPr>
            <a:xfrm>
              <a:off x="6472103" y="1718717"/>
              <a:ext cx="326987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43" name="Rounded Rectangle 142"/>
            <p:cNvSpPr/>
            <p:nvPr/>
          </p:nvSpPr>
          <p:spPr>
            <a:xfrm>
              <a:off x="7043537" y="1718717"/>
              <a:ext cx="326987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7614971" y="1718717"/>
              <a:ext cx="326987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46" name="Rounded Rectangle 145"/>
            <p:cNvSpPr/>
            <p:nvPr/>
          </p:nvSpPr>
          <p:spPr>
            <a:xfrm>
              <a:off x="8178468" y="1718717"/>
              <a:ext cx="328574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48" name="TextBox 18"/>
            <p:cNvSpPr txBox="1">
              <a:spLocks noChangeArrowheads="1"/>
            </p:cNvSpPr>
            <p:nvPr/>
          </p:nvSpPr>
          <p:spPr bwMode="auto">
            <a:xfrm>
              <a:off x="5779126" y="1692499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Latn-RS" altLang="en-US" sz="700" dirty="0" smtClean="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151 </a:t>
              </a:r>
              <a:r>
                <a:rPr lang="sr-Latn-RS" altLang="en-US" sz="500" dirty="0" smtClean="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sr-Latn-RS" altLang="en-US" sz="500" dirty="0" smtClean="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rgbClr val="FF0000"/>
                  </a:solidFill>
                  <a:latin typeface="Hero Light" pitchFamily="50" charset="0"/>
                </a:rPr>
                <a:t>m</a:t>
              </a:r>
              <a:endParaRPr lang="sr-Latn-RS" altLang="en-US" sz="600" dirty="0" smtClean="0">
                <a:ln w="31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Hero Light" pitchFamily="50" charset="0"/>
              </a:endParaRPr>
            </a:p>
          </p:txBody>
        </p:sp>
        <p:sp>
          <p:nvSpPr>
            <p:cNvPr id="150" name="TextBox 18"/>
            <p:cNvSpPr txBox="1">
              <a:spLocks noChangeArrowheads="1"/>
            </p:cNvSpPr>
            <p:nvPr/>
          </p:nvSpPr>
          <p:spPr bwMode="auto">
            <a:xfrm>
              <a:off x="6361662" y="1692499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70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2" name="TextBox 18"/>
            <p:cNvSpPr txBox="1">
              <a:spLocks noChangeArrowheads="1"/>
            </p:cNvSpPr>
            <p:nvPr/>
          </p:nvSpPr>
          <p:spPr bwMode="auto">
            <a:xfrm>
              <a:off x="6921088" y="1697869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164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TextBox 18"/>
            <p:cNvSpPr txBox="1">
              <a:spLocks noChangeArrowheads="1"/>
            </p:cNvSpPr>
            <p:nvPr/>
          </p:nvSpPr>
          <p:spPr bwMode="auto">
            <a:xfrm>
              <a:off x="7497302" y="1693242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375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4" name="TextBox 18"/>
            <p:cNvSpPr txBox="1">
              <a:spLocks noChangeArrowheads="1"/>
            </p:cNvSpPr>
            <p:nvPr/>
          </p:nvSpPr>
          <p:spPr bwMode="auto">
            <a:xfrm>
              <a:off x="8056728" y="1698612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53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55" name="Straight Connector 154"/>
            <p:cNvCxnSpPr/>
            <p:nvPr/>
          </p:nvCxnSpPr>
          <p:spPr>
            <a:xfrm>
              <a:off x="6637184" y="2558177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6065751" y="2558177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46" name="Group 106"/>
            <p:cNvGrpSpPr>
              <a:grpSpLocks/>
            </p:cNvGrpSpPr>
            <p:nvPr/>
          </p:nvGrpSpPr>
          <p:grpSpPr bwMode="auto">
            <a:xfrm>
              <a:off x="5867400" y="2435221"/>
              <a:ext cx="396875" cy="189584"/>
              <a:chOff x="5906538" y="1520825"/>
              <a:chExt cx="551403" cy="232597"/>
            </a:xfrm>
          </p:grpSpPr>
          <p:sp>
            <p:nvSpPr>
              <p:cNvPr id="191" name="Rounded Rectangle 190"/>
              <p:cNvSpPr/>
              <p:nvPr/>
            </p:nvSpPr>
            <p:spPr>
              <a:xfrm>
                <a:off x="5952762" y="1560929"/>
                <a:ext cx="458714" cy="179036"/>
              </a:xfrm>
              <a:prstGeom prst="roundRect">
                <a:avLst/>
              </a:prstGeom>
              <a:solidFill>
                <a:srgbClr val="FFD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sr-Latn-RS" altLang="sr-Latn-RS" sz="110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TextBox 18"/>
              <p:cNvSpPr txBox="1">
                <a:spLocks noChangeArrowheads="1"/>
              </p:cNvSpPr>
              <p:nvPr/>
            </p:nvSpPr>
            <p:spPr bwMode="auto">
              <a:xfrm>
                <a:off x="5906538" y="1520825"/>
                <a:ext cx="551403" cy="232597"/>
              </a:xfrm>
              <a:prstGeom prst="rect">
                <a:avLst/>
              </a:prstGeom>
              <a:ln/>
              <a:extLst>
                <a:ext uri="{909E8E84-426E-40DD-AFC4-6F175D3DCCD1}"/>
                <a:ext uri="{91240B29-F687-4F45-9708-019B960494DF}"/>
              </a:ex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sr-Latn-RS" altLang="en-US" sz="700" b="1" dirty="0" smtClean="0">
                    <a:ln w="3175">
                      <a:solidFill>
                        <a:schemeClr val="bg1"/>
                      </a:solidFill>
                    </a:ln>
                    <a:latin typeface="Hero" pitchFamily="50" charset="0"/>
                  </a:rPr>
                  <a:t>E-75</a:t>
                </a:r>
              </a:p>
            </p:txBody>
          </p:sp>
        </p:grpSp>
        <p:grpSp>
          <p:nvGrpSpPr>
            <p:cNvPr id="12347" name="Group 109"/>
            <p:cNvGrpSpPr>
              <a:grpSpLocks/>
            </p:cNvGrpSpPr>
            <p:nvPr/>
          </p:nvGrpSpPr>
          <p:grpSpPr bwMode="auto">
            <a:xfrm>
              <a:off x="6432550" y="2435221"/>
              <a:ext cx="395288" cy="189584"/>
              <a:chOff x="5906538" y="1520825"/>
              <a:chExt cx="551403" cy="232597"/>
            </a:xfrm>
          </p:grpSpPr>
          <p:sp>
            <p:nvSpPr>
              <p:cNvPr id="188" name="Rounded Rectangle 187"/>
              <p:cNvSpPr/>
              <p:nvPr/>
            </p:nvSpPr>
            <p:spPr>
              <a:xfrm>
                <a:off x="5952856" y="1560929"/>
                <a:ext cx="458342" cy="179036"/>
              </a:xfrm>
              <a:prstGeom prst="roundRect">
                <a:avLst/>
              </a:prstGeom>
              <a:solidFill>
                <a:srgbClr val="FFD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sr-Latn-RS" altLang="sr-Latn-RS" sz="110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TextBox 18"/>
              <p:cNvSpPr txBox="1">
                <a:spLocks noChangeArrowheads="1"/>
              </p:cNvSpPr>
              <p:nvPr/>
            </p:nvSpPr>
            <p:spPr bwMode="auto">
              <a:xfrm>
                <a:off x="5906538" y="1520825"/>
                <a:ext cx="551403" cy="232597"/>
              </a:xfrm>
              <a:prstGeom prst="rect">
                <a:avLst/>
              </a:prstGeom>
              <a:ln/>
              <a:extLst>
                <a:ext uri="{909E8E84-426E-40DD-AFC4-6F175D3DCCD1}"/>
                <a:ext uri="{91240B29-F687-4F45-9708-019B960494DF}"/>
              </a:ex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sr-Latn-RS" altLang="en-US" sz="700" b="1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002060"/>
                    </a:solidFill>
                    <a:latin typeface="Hero" pitchFamily="50" charset="0"/>
                  </a:rPr>
                  <a:t>E-70</a:t>
                </a:r>
              </a:p>
            </p:txBody>
          </p:sp>
        </p:grpSp>
        <p:sp>
          <p:nvSpPr>
            <p:cNvPr id="159" name="Rounded Rectangle 158"/>
            <p:cNvSpPr/>
            <p:nvPr/>
          </p:nvSpPr>
          <p:spPr>
            <a:xfrm>
              <a:off x="5908607" y="2696583"/>
              <a:ext cx="328574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62" name="Rounded Rectangle 161"/>
            <p:cNvSpPr/>
            <p:nvPr/>
          </p:nvSpPr>
          <p:spPr>
            <a:xfrm>
              <a:off x="6472103" y="2696583"/>
              <a:ext cx="328575" cy="145928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63" name="TextBox 18"/>
            <p:cNvSpPr txBox="1">
              <a:spLocks noChangeArrowheads="1"/>
            </p:cNvSpPr>
            <p:nvPr/>
          </p:nvSpPr>
          <p:spPr bwMode="auto">
            <a:xfrm>
              <a:off x="5791200" y="2671125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40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" name="TextBox 18"/>
            <p:cNvSpPr txBox="1">
              <a:spLocks noChangeArrowheads="1"/>
            </p:cNvSpPr>
            <p:nvPr/>
          </p:nvSpPr>
          <p:spPr bwMode="auto">
            <a:xfrm>
              <a:off x="6350626" y="2676495"/>
              <a:ext cx="572538" cy="18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5" name="Straight Connector 164"/>
            <p:cNvCxnSpPr/>
            <p:nvPr/>
          </p:nvCxnSpPr>
          <p:spPr>
            <a:xfrm>
              <a:off x="7199094" y="3533035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6065751" y="3533035"/>
              <a:ext cx="0" cy="14442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54" name="Group 118"/>
            <p:cNvGrpSpPr>
              <a:grpSpLocks/>
            </p:cNvGrpSpPr>
            <p:nvPr/>
          </p:nvGrpSpPr>
          <p:grpSpPr bwMode="auto">
            <a:xfrm>
              <a:off x="5867400" y="3409945"/>
              <a:ext cx="396875" cy="189584"/>
              <a:chOff x="5906538" y="1520825"/>
              <a:chExt cx="551403" cy="232597"/>
            </a:xfrm>
          </p:grpSpPr>
          <p:sp>
            <p:nvSpPr>
              <p:cNvPr id="184" name="Rounded Rectangle 183"/>
              <p:cNvSpPr/>
              <p:nvPr/>
            </p:nvSpPr>
            <p:spPr>
              <a:xfrm>
                <a:off x="5952762" y="1561091"/>
                <a:ext cx="458714" cy="179036"/>
              </a:xfrm>
              <a:prstGeom prst="roundRect">
                <a:avLst/>
              </a:prstGeom>
              <a:solidFill>
                <a:srgbClr val="FFD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sr-Latn-RS" altLang="sr-Latn-RS" sz="110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TextBox 18"/>
              <p:cNvSpPr txBox="1">
                <a:spLocks noChangeArrowheads="1"/>
              </p:cNvSpPr>
              <p:nvPr/>
            </p:nvSpPr>
            <p:spPr bwMode="auto">
              <a:xfrm>
                <a:off x="5906538" y="1520825"/>
                <a:ext cx="551403" cy="232597"/>
              </a:xfrm>
              <a:prstGeom prst="rect">
                <a:avLst/>
              </a:prstGeom>
              <a:ln/>
              <a:extLst>
                <a:ext uri="{909E8E84-426E-40DD-AFC4-6F175D3DCCD1}"/>
                <a:ext uri="{91240B29-F687-4F45-9708-019B960494DF}"/>
              </a:ex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sr-Cyrl-RS" altLang="en-US" sz="700" b="1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ero" pitchFamily="50" charset="0"/>
                  </a:rPr>
                  <a:t>БГД</a:t>
                </a:r>
                <a:endParaRPr lang="sr-Latn-RS" altLang="en-US" sz="700" b="1" dirty="0" smtClean="0">
                  <a:ln w="3175"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Hero" pitchFamily="50" charset="0"/>
                </a:endParaRPr>
              </a:p>
            </p:txBody>
          </p:sp>
        </p:grpSp>
        <p:grpSp>
          <p:nvGrpSpPr>
            <p:cNvPr id="12355" name="Group 121"/>
            <p:cNvGrpSpPr>
              <a:grpSpLocks/>
            </p:cNvGrpSpPr>
            <p:nvPr/>
          </p:nvGrpSpPr>
          <p:grpSpPr bwMode="auto">
            <a:xfrm>
              <a:off x="6996113" y="3409945"/>
              <a:ext cx="395287" cy="189584"/>
              <a:chOff x="5906538" y="1520825"/>
              <a:chExt cx="551403" cy="232597"/>
            </a:xfrm>
          </p:grpSpPr>
          <p:sp>
            <p:nvSpPr>
              <p:cNvPr id="179" name="Rounded Rectangle 178"/>
              <p:cNvSpPr/>
              <p:nvPr/>
            </p:nvSpPr>
            <p:spPr>
              <a:xfrm>
                <a:off x="5952765" y="1561091"/>
                <a:ext cx="458342" cy="179036"/>
              </a:xfrm>
              <a:prstGeom prst="roundRect">
                <a:avLst/>
              </a:prstGeom>
              <a:solidFill>
                <a:srgbClr val="FFD0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sr-Latn-RS" altLang="sr-Latn-RS" sz="110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TextBox 18"/>
              <p:cNvSpPr txBox="1">
                <a:spLocks noChangeArrowheads="1"/>
              </p:cNvSpPr>
              <p:nvPr/>
            </p:nvSpPr>
            <p:spPr bwMode="auto">
              <a:xfrm>
                <a:off x="5906538" y="1520825"/>
                <a:ext cx="551403" cy="232597"/>
              </a:xfrm>
              <a:prstGeom prst="rect">
                <a:avLst/>
              </a:prstGeom>
              <a:ln/>
              <a:extLst>
                <a:ext uri="{909E8E84-426E-40DD-AFC4-6F175D3DCCD1}"/>
                <a:ext uri="{91240B29-F687-4F45-9708-019B960494DF}"/>
              </a:ex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sr-Cyrl-RS" altLang="en-US" sz="700" b="1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ero" pitchFamily="50" charset="0"/>
                  </a:rPr>
                  <a:t>ОСИ</a:t>
                </a:r>
                <a:endParaRPr lang="sr-Latn-RS" altLang="en-US" sz="700" b="1" dirty="0" smtClean="0">
                  <a:ln w="3175"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Hero" pitchFamily="50" charset="0"/>
                </a:endParaRPr>
              </a:p>
            </p:txBody>
          </p:sp>
        </p:grpSp>
        <p:sp>
          <p:nvSpPr>
            <p:cNvPr id="170" name="Rounded Rectangle 169"/>
            <p:cNvSpPr/>
            <p:nvPr/>
          </p:nvSpPr>
          <p:spPr>
            <a:xfrm>
              <a:off x="5908607" y="3671440"/>
              <a:ext cx="328574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71" name="Rounded Rectangle 170"/>
            <p:cNvSpPr/>
            <p:nvPr/>
          </p:nvSpPr>
          <p:spPr>
            <a:xfrm>
              <a:off x="7035601" y="3671440"/>
              <a:ext cx="328574" cy="145928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100" smtClean="0">
                <a:solidFill>
                  <a:srgbClr val="FF0000"/>
                </a:solidFill>
              </a:endParaRPr>
            </a:p>
          </p:txBody>
        </p:sp>
        <p:sp>
          <p:nvSpPr>
            <p:cNvPr id="172" name="TextBox 18"/>
            <p:cNvSpPr txBox="1">
              <a:spLocks noChangeArrowheads="1"/>
            </p:cNvSpPr>
            <p:nvPr/>
          </p:nvSpPr>
          <p:spPr bwMode="auto">
            <a:xfrm>
              <a:off x="5791200" y="3645898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35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" name="TextBox 18"/>
            <p:cNvSpPr txBox="1">
              <a:spLocks noChangeArrowheads="1"/>
            </p:cNvSpPr>
            <p:nvPr/>
          </p:nvSpPr>
          <p:spPr bwMode="auto">
            <a:xfrm>
              <a:off x="6934200" y="3638554"/>
              <a:ext cx="572538" cy="189584"/>
            </a:xfrm>
            <a:prstGeom prst="rect">
              <a:avLst/>
            </a:prstGeom>
            <a:ln/>
            <a:extLst>
              <a:ext uri="{909E8E84-426E-40DD-AFC4-6F175D3DCCD1}"/>
              <a:ext uri="{91240B29-F687-4F45-9708-019B960494DF}"/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buClrTx/>
                <a:buFontTx/>
                <a:buNone/>
                <a:defRPr sz="700">
                  <a:ln w="3175">
                    <a:solidFill>
                      <a:schemeClr val="bg1">
                        <a:lumMod val="50000"/>
                      </a:schemeClr>
                    </a:solidFill>
                  </a:ln>
                  <a:latin typeface="Hero Light" pitchFamily="50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latin typeface="Calibri" pitchFamily="34" charset="0"/>
                </a:defRPr>
              </a:lvl9pPr>
            </a:lstStyle>
            <a:p>
              <a:pPr>
                <a:defRPr/>
              </a:pPr>
              <a:r>
                <a:rPr lang="sr-Latn-RS" altLang="en-US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126 </a:t>
              </a:r>
              <a:r>
                <a:rPr lang="sr-Latn-RS" altLang="en-US" sz="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km</a:t>
              </a:r>
              <a:endParaRPr lang="sr-Latn-RS" alt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7" name="TextBox 18"/>
            <p:cNvSpPr txBox="1">
              <a:spLocks noChangeArrowheads="1"/>
            </p:cNvSpPr>
            <p:nvPr/>
          </p:nvSpPr>
          <p:spPr bwMode="auto">
            <a:xfrm>
              <a:off x="6157815" y="3409677"/>
              <a:ext cx="661911" cy="18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700" i="1" dirty="0" smtClean="0">
                  <a:ln w="3175">
                    <a:noFill/>
                  </a:ln>
                  <a:latin typeface="Hero" pitchFamily="50" charset="0"/>
                </a:rPr>
                <a:t>Београд</a:t>
              </a:r>
              <a:endParaRPr lang="sr-Latn-RS" altLang="en-US" sz="700" i="1" dirty="0" smtClean="0">
                <a:ln w="3175">
                  <a:noFill/>
                </a:ln>
                <a:latin typeface="Hero" pitchFamily="50" charset="0"/>
              </a:endParaRPr>
            </a:p>
          </p:txBody>
        </p:sp>
        <p:sp>
          <p:nvSpPr>
            <p:cNvPr id="178" name="TextBox 18"/>
            <p:cNvSpPr txBox="1">
              <a:spLocks noChangeArrowheads="1"/>
            </p:cNvSpPr>
            <p:nvPr/>
          </p:nvSpPr>
          <p:spPr bwMode="auto">
            <a:xfrm>
              <a:off x="7338778" y="3403656"/>
              <a:ext cx="661911" cy="18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700" i="1" dirty="0" smtClean="0">
                  <a:ln w="3175">
                    <a:noFill/>
                  </a:ln>
                  <a:latin typeface="Hero" pitchFamily="50" charset="0"/>
                </a:rPr>
                <a:t>Осијек</a:t>
              </a:r>
              <a:endParaRPr lang="sr-Latn-RS" altLang="en-US" sz="700" i="1" dirty="0" smtClean="0">
                <a:ln w="3175">
                  <a:noFill/>
                </a:ln>
                <a:latin typeface="Hero" pitchFamily="50" charset="0"/>
              </a:endParaRPr>
            </a:p>
          </p:txBody>
        </p:sp>
      </p:grpSp>
      <p:sp>
        <p:nvSpPr>
          <p:cNvPr id="194" name="TextBox 18"/>
          <p:cNvSpPr txBox="1">
            <a:spLocks noChangeArrowheads="1"/>
          </p:cNvSpPr>
          <p:nvPr/>
        </p:nvSpPr>
        <p:spPr bwMode="auto">
          <a:xfrm>
            <a:off x="6019800" y="1885954"/>
            <a:ext cx="3953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latin typeface="Hero" pitchFamily="50" charset="0"/>
              </a:rPr>
              <a:t>МА</a:t>
            </a: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ero" pitchFamily="50" charset="0"/>
              </a:rPr>
              <a:t>Ђ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  <a:latin typeface="Hero" pitchFamily="50" charset="0"/>
            </a:endParaRPr>
          </a:p>
        </p:txBody>
      </p:sp>
      <p:sp>
        <p:nvSpPr>
          <p:cNvPr id="196" name="TextBox 18"/>
          <p:cNvSpPr txBox="1">
            <a:spLocks noChangeArrowheads="1"/>
          </p:cNvSpPr>
          <p:nvPr/>
        </p:nvSpPr>
        <p:spPr bwMode="auto">
          <a:xfrm>
            <a:off x="6553208" y="1885954"/>
            <a:ext cx="39688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latin typeface="Hero" pitchFamily="50" charset="0"/>
              </a:rPr>
              <a:t>ХРВ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latin typeface="Hero" pitchFamily="50" charset="0"/>
            </a:endParaRPr>
          </a:p>
        </p:txBody>
      </p:sp>
      <p:sp>
        <p:nvSpPr>
          <p:cNvPr id="197" name="TextBox 18"/>
          <p:cNvSpPr txBox="1">
            <a:spLocks noChangeArrowheads="1"/>
          </p:cNvSpPr>
          <p:nvPr/>
        </p:nvSpPr>
        <p:spPr bwMode="auto">
          <a:xfrm>
            <a:off x="7162808" y="1885954"/>
            <a:ext cx="39688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latin typeface="Hero" pitchFamily="50" charset="0"/>
              </a:rPr>
              <a:t>РУМ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latin typeface="Hero" pitchFamily="50" charset="0"/>
            </a:endParaRPr>
          </a:p>
        </p:txBody>
      </p:sp>
      <p:sp>
        <p:nvSpPr>
          <p:cNvPr id="199" name="TextBox 18"/>
          <p:cNvSpPr txBox="1">
            <a:spLocks noChangeArrowheads="1"/>
          </p:cNvSpPr>
          <p:nvPr/>
        </p:nvSpPr>
        <p:spPr bwMode="auto">
          <a:xfrm>
            <a:off x="7772408" y="1885954"/>
            <a:ext cx="39688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smtClean="0">
                <a:ln w="3175">
                  <a:solidFill>
                    <a:schemeClr val="bg1"/>
                  </a:solidFill>
                </a:ln>
                <a:latin typeface="Hero" pitchFamily="50" charset="0"/>
              </a:rPr>
              <a:t>БУГ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latin typeface="Hero" pitchFamily="50" charset="0"/>
            </a:endParaRPr>
          </a:p>
        </p:txBody>
      </p:sp>
      <p:sp>
        <p:nvSpPr>
          <p:cNvPr id="200" name="TextBox 18"/>
          <p:cNvSpPr txBox="1">
            <a:spLocks noChangeArrowheads="1"/>
          </p:cNvSpPr>
          <p:nvPr/>
        </p:nvSpPr>
        <p:spPr bwMode="auto">
          <a:xfrm>
            <a:off x="8305802" y="1885954"/>
            <a:ext cx="39530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en-US" sz="700" b="1" dirty="0" err="1" smtClean="0">
                <a:ln w="3175">
                  <a:solidFill>
                    <a:schemeClr val="bg1"/>
                  </a:solidFill>
                </a:ln>
                <a:latin typeface="Hero" pitchFamily="50" charset="0"/>
              </a:rPr>
              <a:t>БиХ</a:t>
            </a:r>
            <a:endParaRPr lang="sr-Latn-RS" altLang="en-US" sz="700" b="1" dirty="0" smtClean="0">
              <a:ln w="3175">
                <a:solidFill>
                  <a:schemeClr val="bg1"/>
                </a:solidFill>
              </a:ln>
              <a:latin typeface="Hero" pitchFamily="50" charset="0"/>
            </a:endParaRPr>
          </a:p>
        </p:txBody>
      </p:sp>
      <p:pic>
        <p:nvPicPr>
          <p:cNvPr id="91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Cyrl-R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R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Kvalitetna radna snaga</a:t>
            </a:r>
            <a:endParaRPr lang="x-none" sz="2800" b="1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051332"/>
            <a:ext cx="5025957" cy="3566063"/>
          </a:xfrm>
        </p:spPr>
        <p:txBody>
          <a:bodyPr>
            <a:normAutofit fontScale="92500" lnSpcReduction="20000"/>
          </a:bodyPr>
          <a:lstStyle/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endParaRPr lang="sr-Cyrl-RS" altLang="zh-CN" dirty="0" smtClean="0">
              <a:solidFill>
                <a:srgbClr val="000000"/>
              </a:solidFill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zh-CN" altLang="en-US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4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srednje škole</a:t>
            </a:r>
            <a:endParaRPr lang="x-none" altLang="zh-CN">
              <a:solidFill>
                <a:srgbClr val="000000"/>
              </a:solidFill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zh-CN" altLang="en-US" dirty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12 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osnovnih škola</a:t>
            </a:r>
            <a:endParaRPr lang="zh-CN" altLang="en-US" dirty="0">
              <a:solidFill>
                <a:srgbClr val="000000"/>
              </a:solidFill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Između dva najveća univerzitetska grada</a:t>
            </a:r>
            <a:r>
              <a:rPr lang="zh-CN" altLang="en-US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: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Beograd</a:t>
            </a:r>
            <a:r>
              <a:rPr lang="zh-CN" altLang="en-US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(50 km) 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i</a:t>
            </a:r>
            <a:r>
              <a:rPr lang="zh-CN" altLang="en-US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Novi Sad</a:t>
            </a:r>
            <a:r>
              <a:rPr lang="zh-CN" altLang="en-US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(35 km)</a:t>
            </a: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en-U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* 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Kvalifikovana</a:t>
            </a:r>
            <a:r>
              <a:rPr lang="en-U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, 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kvalitetna i iskusna radna snaga</a:t>
            </a:r>
            <a:endParaRPr lang="en-US" altLang="zh-CN" dirty="0" smtClean="0">
              <a:solidFill>
                <a:srgbClr val="000000"/>
              </a:solidFill>
              <a:ea typeface="SimSun" panose="02010600030101010101" pitchFamily="2" charset="-122"/>
              <a:cs typeface="Lucida Sans Unicode" panose="020B0602030504020204" pitchFamily="34" charset="0"/>
              <a:sym typeface="Arial" panose="020B0604020202020204" pitchFamily="34" charset="0"/>
            </a:endParaRP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 smtClean="0">
                <a:solidFill>
                  <a:srgbClr val="000000"/>
                </a:solidFill>
                <a:ea typeface="SimSun" panose="02010600030101010101" pitchFamily="2" charset="-122"/>
                <a:sym typeface="Arial" panose="020B0604020202020204" pitchFamily="34" charset="0"/>
              </a:rPr>
              <a:t>*</a:t>
            </a: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sym typeface="Arial" panose="020B0604020202020204" pitchFamily="34" charset="0"/>
              </a:rPr>
              <a:t>Bogato iskustvo u raznim privrednim granama</a:t>
            </a: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sr-Latn-RS" altLang="zh-CN" dirty="0" smtClean="0">
                <a:solidFill>
                  <a:srgbClr val="000000"/>
                </a:solidFill>
                <a:ea typeface="SimSun" panose="02010600030101010101" pitchFamily="2" charset="-122"/>
                <a:sym typeface="Arial" panose="020B0604020202020204" pitchFamily="34" charset="0"/>
              </a:rPr>
              <a:t>* Kompetitivne prednosti</a:t>
            </a:r>
            <a:endParaRPr lang="zh-CN" altLang="en-US" dirty="0">
              <a:solidFill>
                <a:srgbClr val="000000"/>
              </a:solidFill>
              <a:ea typeface="SimSun" panose="02010600030101010101" pitchFamily="2" charset="-122"/>
              <a:sym typeface="Arial" panose="020B0604020202020204" pitchFamily="34" charset="0"/>
            </a:endParaRPr>
          </a:p>
          <a:p>
            <a:pPr marL="398463">
              <a:spcBef>
                <a:spcPts val="30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endParaRPr lang="zh-CN" altLang="en-US" dirty="0">
              <a:solidFill>
                <a:srgbClr val="000000"/>
              </a:solidFill>
              <a:ea typeface="SimSun" panose="02010600030101010101" pitchFamily="2" charset="-122"/>
              <a:sym typeface="Arial" panose="020B0604020202020204" pitchFamily="34" charset="0"/>
            </a:endParaRPr>
          </a:p>
          <a:p>
            <a:endParaRPr lang="x-none"/>
          </a:p>
        </p:txBody>
      </p:sp>
      <p:sp>
        <p:nvSpPr>
          <p:cNvPr id="10" name="Content Placeholder 3"/>
          <p:cNvSpPr>
            <a:spLocks noGrp="1"/>
          </p:cNvSpPr>
          <p:nvPr>
            <p:ph idx="10"/>
          </p:nvPr>
        </p:nvSpPr>
        <p:spPr>
          <a:xfrm>
            <a:off x="4648200" y="1174979"/>
            <a:ext cx="4316288" cy="3456384"/>
          </a:xfrm>
        </p:spPr>
        <p:txBody>
          <a:bodyPr/>
          <a:lstStyle/>
          <a:p>
            <a:pPr marL="398463">
              <a:spcBef>
                <a:spcPts val="0"/>
              </a:spcBef>
              <a:spcAft>
                <a:spcPts val="600"/>
              </a:spcAft>
              <a:buSzPct val="70000"/>
              <a:tabLst>
                <a:tab pos="234950" algn="l"/>
              </a:tabLst>
            </a:pPr>
            <a:r>
              <a:rPr lang="x-none" altLang="zh-CN">
                <a:solidFill>
                  <a:srgbClr val="000000"/>
                </a:solidFill>
                <a:ea typeface="SimSun" panose="02010600030101010101" pitchFamily="2" charset="-122"/>
                <a:cs typeface="Lucida Sans Unicode" panose="020B0602030504020204" pitchFamily="34" charset="0"/>
                <a:sym typeface="Arial" panose="020B0604020202020204" pitchFamily="34" charset="0"/>
              </a:rPr>
              <a:t>	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9472" y="1608306"/>
            <a:ext cx="3844046" cy="1893651"/>
          </a:xfrm>
          <a:prstGeom prst="rect">
            <a:avLst/>
          </a:prstGeom>
        </p:spPr>
      </p:pic>
      <p:pic>
        <p:nvPicPr>
          <p:cNvPr id="7" name="Picture 9" descr="http://www.ruma.rs/portal2/jupgrade/images/Veliki%20grb%20Gif.gif">
            <a:extLst>
              <a:ext uri="{FF2B5EF4-FFF2-40B4-BE49-F238E27FC236}">
                <a16:creationId xmlns:a16="http://schemas.microsoft.com/office/drawing/2014/main" xmlns="" id="{D926C095-F43D-48EA-87F0-0E75B4111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9813" y="0"/>
            <a:ext cx="484187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8397599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rod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514350"/>
            <a:ext cx="2819400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819150"/>
          <a:ext cx="5257800" cy="4294728"/>
        </p:xfrm>
        <a:graphic>
          <a:graphicData uri="http://schemas.openxmlformats.org/drawingml/2006/table">
            <a:tbl>
              <a:tblPr/>
              <a:tblGrid>
                <a:gridCol w="1579864"/>
                <a:gridCol w="1578380"/>
                <a:gridCol w="1091353"/>
                <a:gridCol w="1008203"/>
              </a:tblGrid>
              <a:tr h="3876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Образовни профили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#</a:t>
                      </a: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ученика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#</a:t>
                      </a: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матураната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Гимназија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Општи смер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Друштвено-језички смер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Средња стручна 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Економски техничар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Правно-пословни техничар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Техничар моделар одеће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Фризер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Кувар/конобар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47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Пољопривредна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Пољопривредни техничар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Ветеринарски техничар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94"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Пекар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18">
                <a:tc v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Стоматолошка сестра-техничар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rod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514350"/>
            <a:ext cx="2819400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590553"/>
          <a:ext cx="5257800" cy="5031082"/>
        </p:xfrm>
        <a:graphic>
          <a:graphicData uri="http://schemas.openxmlformats.org/drawingml/2006/table">
            <a:tbl>
              <a:tblPr/>
              <a:tblGrid>
                <a:gridCol w="1579864"/>
                <a:gridCol w="1578380"/>
                <a:gridCol w="1091353"/>
                <a:gridCol w="1008203"/>
              </a:tblGrid>
              <a:tr h="3876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Образовни профили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#</a:t>
                      </a: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ученика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#</a:t>
                      </a:r>
                      <a:r>
                        <a:rPr kumimoji="0" lang="sr-Cyrl-RS" altLang="sr-Latn-RS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матураната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492" marR="90492" marT="45245" marB="45245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Средња техничка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Електротехничар рачунара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0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Машински техничар моторних возила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0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Техничар електро-енергетике и аутоматике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Машински техничар за компјутерско конструисање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Електричар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0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Сервисер термичких и расхладних уређаја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Елекроинсталатер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Електромеханичар за термичке и расхладне уређаје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Бравар-заваривач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Механичар моторних возила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366" marR="76366" marT="38147" marB="3814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533400" y="666754"/>
          <a:ext cx="7924799" cy="4565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542"/>
                <a:gridCol w="1188059"/>
                <a:gridCol w="5442198"/>
              </a:tblGrid>
              <a:tr h="1033502">
                <a:tc>
                  <a:txBody>
                    <a:bodyPr/>
                    <a:lstStyle/>
                    <a:p>
                      <a:pPr algn="ctr"/>
                      <a:endParaRPr lang="en-U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sr-Cyrl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sr-Cyrl-RS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РЕПУБЛИЧКИ</a:t>
                      </a:r>
                      <a:endParaRPr lang="en-US" sz="1100" b="1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14300" indent="0" algn="just">
                        <a:buNone/>
                      </a:pPr>
                      <a:endParaRPr lang="sr-Latn-RS" sz="110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14300" indent="0" algn="just">
                        <a:buNone/>
                      </a:pPr>
                      <a:r>
                        <a:rPr lang="sr-Cyrl-RS" sz="1100" b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Средства се додељују за инвестирање пројеката у области производње и услужних</a:t>
                      </a:r>
                      <a:r>
                        <a:rPr lang="sr-Cyrl-RS" sz="1100" b="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делатности (предмет међународне трговине), пољопривреде и рибарства. Додељена средства су до 50% уложених средстава, на основу вредности </a:t>
                      </a:r>
                      <a:r>
                        <a:rPr lang="sr-Cyrl-RS" sz="1100" b="0" u="sng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инвестиције</a:t>
                      </a:r>
                      <a:r>
                        <a:rPr lang="sr-Cyrl-RS" sz="1100" b="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или </a:t>
                      </a:r>
                      <a:r>
                        <a:rPr lang="sr-Cyrl-RS" sz="1100" b="0" u="sng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двогодишње бруто зараде </a:t>
                      </a:r>
                      <a:r>
                        <a:rPr lang="sr-Cyrl-RS" sz="1100" b="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запослених.</a:t>
                      </a:r>
                      <a:endParaRPr lang="sr-Latn-RS" sz="1100" b="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2998">
                <a:tc rowSpan="2">
                  <a:txBody>
                    <a:bodyPr/>
                    <a:lstStyle/>
                    <a:p>
                      <a:pPr algn="l"/>
                      <a:endParaRPr lang="sr-Latn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sr-Latn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sr-Latn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sr-Latn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sr-Latn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sr-Cyrl-RS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ПОКРАЈИНСКИ</a:t>
                      </a:r>
                      <a:endParaRPr lang="en-US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en-US" sz="11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sr-Cyrl-R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Системска</a:t>
                      </a:r>
                      <a:r>
                        <a:rPr lang="sr-Cyrl-R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подршка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rtl="0" eaLnBrk="1" fontAlgn="t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sr-Cyrl-RS" sz="110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Развојна агенција Војводине</a:t>
                      </a: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rtl="0" eaLnBrk="1" fontAlgn="t" latinLnBrk="0" hangingPunct="1">
                        <a:buFont typeface="Wingdings" panose="05000000000000000000" pitchFamily="2" charset="2"/>
                        <a:buNone/>
                      </a:pP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1450" indent="-171450" rtl="0" eaLnBrk="1" fontAlgn="t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sr-Cyrl-RS" sz="110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Управа за капитална улагања</a:t>
                      </a:r>
                      <a:r>
                        <a:rPr lang="sr-Cyrl-RS" sz="110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АП Војводине</a:t>
                      </a: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rtl="0" eaLnBrk="1" fontAlgn="t" latinLnBrk="0" hangingPunct="1">
                        <a:buFont typeface="Wingdings" panose="05000000000000000000" pitchFamily="2" charset="2"/>
                        <a:buNone/>
                      </a:pP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1450" indent="-171450" rtl="0" eaLnBrk="1" fontAlgn="t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sr-Cyrl-RS" sz="110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Гаранцијски фонд  АП Војводине</a:t>
                      </a: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rtl="0" eaLnBrk="1" fontAlgn="t" latinLnBrk="0" hangingPunct="1">
                        <a:buFont typeface="Wingdings" panose="05000000000000000000" pitchFamily="2" charset="2"/>
                        <a:buNone/>
                      </a:pP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1450" indent="-171450" rtl="0" eaLnBrk="1" fontAlgn="t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sr-Cyrl-RS" sz="110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Развојни фонд АП Војводине</a:t>
                      </a:r>
                      <a:endParaRPr lang="en-US" sz="1100" u="none" strike="noStrike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91548">
                <a:tc vMerge="1">
                  <a:txBody>
                    <a:bodyPr/>
                    <a:lstStyle/>
                    <a:p>
                      <a:pPr algn="ctr"/>
                      <a:endParaRPr lang="en-US" sz="105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kern="120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en-US" sz="110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sr-Cyrl-RS" sz="11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Подршка развојним објектима у привреди</a:t>
                      </a:r>
                      <a:endParaRPr lang="sr-Latn-RS" sz="110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sr-Cyrl-RS" sz="110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Покрајински секретаријат </a:t>
                      </a:r>
                      <a:r>
                        <a:rPr lang="sr-Cyrl-RS" sz="110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</a:t>
                      </a:r>
                      <a:r>
                        <a:rPr lang="sr-Cyrl-RS" sz="110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привреду и туризам</a:t>
                      </a:r>
                      <a:endParaRPr lang="en-US" sz="1100" baseline="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 defTabSz="914400" rtl="0" eaLnBrk="1" latinLnBrk="0" hangingPunct="1">
                        <a:buFont typeface="Wingdings" pitchFamily="2" charset="2"/>
                        <a:buNone/>
                      </a:pPr>
                      <a:endParaRPr lang="sr-Latn-RS" sz="1100" kern="120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sr-Cyrl-RS" sz="110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Покрајински секретаријат за пољопривреду, водопривреду и шумарство</a:t>
                      </a:r>
                      <a:endParaRPr lang="en-US" sz="1100" baseline="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 defTabSz="914400" rtl="0" eaLnBrk="1" latinLnBrk="0" hangingPunct="1">
                        <a:buFont typeface="Wingdings" pitchFamily="2" charset="2"/>
                        <a:buNone/>
                      </a:pPr>
                      <a:endParaRPr lang="sr-Latn-RS" sz="1100" kern="120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sr-Cyrl-RS" sz="110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Покрајински секретаријат за регионални развој, међурегионалну сарадњу и локалну самоуправу </a:t>
                      </a:r>
                      <a:endParaRPr lang="sr-Latn-RS" sz="110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2848">
                <a:tc rowSpan="2">
                  <a:txBody>
                    <a:bodyPr/>
                    <a:lstStyle/>
                    <a:p>
                      <a:pPr algn="ctr"/>
                      <a:endParaRPr lang="sr-Latn-RS" sz="11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sr-Cyrl-RS" sz="11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ЛОКАЛНА САМОУПРАВА</a:t>
                      </a:r>
                      <a:endParaRPr lang="en-US" sz="11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100" b="1" kern="120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Гринфилд -</a:t>
                      </a:r>
                      <a:r>
                        <a:rPr lang="sr-Cyrl-RS" sz="1100" b="1" kern="1200" baseline="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по мањој цени од тржишне или без накнаде</a:t>
                      </a:r>
                      <a:endParaRPr lang="sr-Cyrl-RS" sz="1100" b="1" i="1" kern="1200" dirty="0" smtClean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04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100" kern="1200" dirty="0" smtClean="0">
                          <a:ln w="3175"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Локални порези</a:t>
                      </a:r>
                      <a:endParaRPr lang="en-US" sz="1100" b="0" kern="1200" dirty="0">
                        <a:ln w="3175"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3" marR="91443" marT="45699" marB="45699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0"/>
            <a:ext cx="84582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ПОДСТИЦАЈИ</a:t>
            </a:r>
            <a:r>
              <a:rPr lang="sr-Cyrl-RS" sz="2800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Hero Light" pitchFamily="50" charset="0"/>
              </a:rPr>
              <a:t> </a:t>
            </a:r>
            <a:endParaRPr lang="sr-Latn-RS" sz="2800" dirty="0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Hero Light" pitchFamily="50" charset="0"/>
            </a:endParaRPr>
          </a:p>
        </p:txBody>
      </p:sp>
      <p:pic>
        <p:nvPicPr>
          <p:cNvPr id="14360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"/>
            <a:ext cx="85344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52400" y="61811"/>
            <a:ext cx="914241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32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ПОДСТИЦАЈИ ЛОКАЛНЕ САМОУПРАВЕ</a:t>
            </a:r>
            <a:endParaRPr lang="sr-Latn-RS" sz="32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365" name="Group 4"/>
          <p:cNvGrpSpPr>
            <a:grpSpLocks/>
          </p:cNvGrpSpPr>
          <p:nvPr/>
        </p:nvGrpSpPr>
        <p:grpSpPr bwMode="auto">
          <a:xfrm>
            <a:off x="-46038" y="2800352"/>
            <a:ext cx="9190038" cy="981075"/>
            <a:chOff x="-1212889" y="3041651"/>
            <a:chExt cx="6865039" cy="981075"/>
          </a:xfrm>
        </p:grpSpPr>
        <p:grpSp>
          <p:nvGrpSpPr>
            <p:cNvPr id="15381" name="Group 24"/>
            <p:cNvGrpSpPr>
              <a:grpSpLocks/>
            </p:cNvGrpSpPr>
            <p:nvPr/>
          </p:nvGrpSpPr>
          <p:grpSpPr bwMode="auto">
            <a:xfrm>
              <a:off x="-814425" y="3041651"/>
              <a:ext cx="5039981" cy="981075"/>
              <a:chOff x="-1609470" y="2199681"/>
              <a:chExt cx="5039688" cy="981670"/>
            </a:xfrm>
          </p:grpSpPr>
          <p:pic>
            <p:nvPicPr>
              <p:cNvPr id="15385" name="Picture 16" descr="https://pbs.twimg.com/media/B2RAOa0IUAAW7ps.png:large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6538" t="7130" r="4651" b="10638"/>
              <a:stretch>
                <a:fillRect/>
              </a:stretch>
            </p:blipFill>
            <p:spPr bwMode="auto">
              <a:xfrm>
                <a:off x="-1609470" y="2199681"/>
                <a:ext cx="1748238" cy="981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" name="Rectangle 22"/>
              <p:cNvSpPr/>
              <p:nvPr/>
            </p:nvSpPr>
            <p:spPr>
              <a:xfrm>
                <a:off x="1830548" y="2495135"/>
                <a:ext cx="1599654" cy="6862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spcBef>
                    <a:spcPct val="20000"/>
                  </a:spcBef>
                  <a:buClr>
                    <a:srgbClr val="F68426"/>
                  </a:buClr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en-US" altLang="sr-Latn-RS" sz="180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462448" y="3117851"/>
              <a:ext cx="4060441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2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Локална комунална такса </a:t>
              </a:r>
              <a:endParaRPr lang="en-U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83" name="TextBox 28"/>
            <p:cNvSpPr txBox="1">
              <a:spLocks noChangeArrowheads="1"/>
            </p:cNvSpPr>
            <p:nvPr/>
          </p:nvSpPr>
          <p:spPr bwMode="auto">
            <a:xfrm>
              <a:off x="1405588" y="3575051"/>
              <a:ext cx="424656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Зависи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од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броја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новозапослених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радника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21" name="TextBox 29"/>
            <p:cNvSpPr txBox="1">
              <a:spLocks noChangeArrowheads="1"/>
            </p:cNvSpPr>
            <p:nvPr/>
          </p:nvSpPr>
          <p:spPr bwMode="auto">
            <a:xfrm>
              <a:off x="-1212889" y="3041651"/>
              <a:ext cx="4945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sr-Latn-RS" sz="1400" dirty="0" smtClean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o" pitchFamily="50" charset="0"/>
                </a:rPr>
                <a:t> </a:t>
              </a:r>
              <a:endParaRPr lang="en-US" altLang="sr-Latn-RS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o Light" pitchFamily="50" charset="0"/>
              </a:endParaRPr>
            </a:p>
          </p:txBody>
        </p:sp>
      </p:grpSp>
      <p:grpSp>
        <p:nvGrpSpPr>
          <p:cNvPr id="15366" name="Group 1"/>
          <p:cNvGrpSpPr>
            <a:grpSpLocks/>
          </p:cNvGrpSpPr>
          <p:nvPr/>
        </p:nvGrpSpPr>
        <p:grpSpPr bwMode="auto">
          <a:xfrm>
            <a:off x="3505200" y="3943353"/>
            <a:ext cx="4532313" cy="1199495"/>
            <a:chOff x="2576293" y="1057220"/>
            <a:chExt cx="4319138" cy="1197208"/>
          </a:xfrm>
        </p:grpSpPr>
        <p:sp>
          <p:nvSpPr>
            <p:cNvPr id="26" name="TextBox 25"/>
            <p:cNvSpPr txBox="1"/>
            <p:nvPr/>
          </p:nvSpPr>
          <p:spPr>
            <a:xfrm>
              <a:off x="2576293" y="1057220"/>
              <a:ext cx="4060443" cy="3993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2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Попуст на земљиште</a:t>
              </a:r>
              <a:endParaRPr lang="en-U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79" name="TextBox 28"/>
            <p:cNvSpPr txBox="1">
              <a:spLocks noChangeArrowheads="1"/>
            </p:cNvSpPr>
            <p:nvPr/>
          </p:nvSpPr>
          <p:spPr bwMode="auto">
            <a:xfrm>
              <a:off x="2648868" y="1437494"/>
              <a:ext cx="4246563" cy="30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Зависи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од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броја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нових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радника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Box 29"/>
            <p:cNvSpPr txBox="1">
              <a:spLocks noChangeArrowheads="1"/>
            </p:cNvSpPr>
            <p:nvPr/>
          </p:nvSpPr>
          <p:spPr bwMode="auto">
            <a:xfrm>
              <a:off x="2648909" y="1732206"/>
              <a:ext cx="4157264" cy="522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buFont typeface="Arial" charset="0"/>
                <a:buNone/>
                <a:defRPr/>
              </a:pPr>
              <a:r>
                <a:rPr lang="en-US" altLang="sr-Latn-RS" sz="1400" dirty="0" smtClean="0">
                  <a:latin typeface="Hero" pitchFamily="50" charset="0"/>
                </a:rPr>
                <a:t>*</a:t>
              </a:r>
              <a:r>
                <a:rPr lang="sr-Cyrl-RS" altLang="sr-Latn-RS" sz="1400" dirty="0" smtClean="0">
                  <a:latin typeface="Times New Roman" pitchFamily="18" charset="0"/>
                  <a:cs typeface="Times New Roman" pitchFamily="18" charset="0"/>
                </a:rPr>
                <a:t>цене од </a:t>
              </a:r>
              <a:r>
                <a:rPr lang="en-US" altLang="sr-Latn-RS" sz="1400" dirty="0" smtClean="0">
                  <a:latin typeface="Times New Roman" pitchFamily="18" charset="0"/>
                  <a:cs typeface="Times New Roman" pitchFamily="18" charset="0"/>
                </a:rPr>
                <a:t>8</a:t>
              </a:r>
              <a:r>
                <a:rPr lang="sr-Cyrl-RS" altLang="sr-Latn-RS" sz="1400" dirty="0" smtClean="0">
                  <a:latin typeface="Times New Roman" pitchFamily="18" charset="0"/>
                  <a:cs typeface="Times New Roman" pitchFamily="18" charset="0"/>
                </a:rPr>
                <a:t> евра по </a:t>
              </a:r>
              <a:r>
                <a:rPr lang="sr-Cyrl-RS" altLang="sr-Latn-RS" sz="1400" noProof="1" smtClean="0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lang="sr-Latn-RS" altLang="sr-Latn-RS" sz="1400" baseline="30000" noProof="1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sr-Latn-RS" altLang="sr-Latn-RS" sz="1400" baseline="30000" noProof="1">
                <a:latin typeface="Times New Roman" pitchFamily="18" charset="0"/>
                <a:cs typeface="Times New Roman" pitchFamily="18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sr-Latn-RS" sz="1400" dirty="0" smtClean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15367" name="Group 5"/>
          <p:cNvGrpSpPr>
            <a:grpSpLocks/>
          </p:cNvGrpSpPr>
          <p:nvPr/>
        </p:nvGrpSpPr>
        <p:grpSpPr bwMode="auto">
          <a:xfrm>
            <a:off x="0" y="1657354"/>
            <a:ext cx="8382000" cy="1001713"/>
            <a:chOff x="1093204" y="950501"/>
            <a:chExt cx="8382611" cy="1278402"/>
          </a:xfrm>
        </p:grpSpPr>
        <p:pic>
          <p:nvPicPr>
            <p:cNvPr id="15374" name="Picture 2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93204" y="950501"/>
              <a:ext cx="1340952" cy="1278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2388698" y="1242244"/>
              <a:ext cx="4061121" cy="5106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2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Убрзане процедуре</a:t>
              </a:r>
              <a:endParaRPr lang="en-U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76" name="TextBox 28"/>
            <p:cNvSpPr txBox="1">
              <a:spLocks noChangeArrowheads="1"/>
            </p:cNvSpPr>
            <p:nvPr/>
          </p:nvSpPr>
          <p:spPr bwMode="auto">
            <a:xfrm>
              <a:off x="4751070" y="1436739"/>
              <a:ext cx="4246562" cy="392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издавање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грађевинских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дозвола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29"/>
            <p:cNvSpPr txBox="1">
              <a:spLocks noChangeArrowheads="1"/>
            </p:cNvSpPr>
            <p:nvPr/>
          </p:nvSpPr>
          <p:spPr bwMode="auto">
            <a:xfrm>
              <a:off x="4522454" y="1825730"/>
              <a:ext cx="4953361" cy="392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None/>
                <a:defRPr/>
              </a:pPr>
              <a:r>
                <a:rPr lang="sr-Cyrl-R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*</a:t>
              </a: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2 </a:t>
              </a:r>
              <a:r>
                <a:rPr lang="sr-Cyrl-R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ана</a:t>
              </a: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sr-Cyrl-R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акон</a:t>
              </a: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sr-Cyrl-R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одношења</a:t>
              </a: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неопходне</a:t>
              </a: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документације</a:t>
              </a:r>
              <a:endPara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368" name="Group 6"/>
          <p:cNvGrpSpPr>
            <a:grpSpLocks/>
          </p:cNvGrpSpPr>
          <p:nvPr/>
        </p:nvGrpSpPr>
        <p:grpSpPr bwMode="auto">
          <a:xfrm>
            <a:off x="457200" y="895350"/>
            <a:ext cx="8001000" cy="1119626"/>
            <a:chOff x="1564527" y="819150"/>
            <a:chExt cx="8001779" cy="1121080"/>
          </a:xfrm>
        </p:grpSpPr>
        <p:pic>
          <p:nvPicPr>
            <p:cNvPr id="15370" name="Picture 22" descr="http://www.kinesissurvey.com/wp-content/uploads/2014/06/Outstanding-Customer-Support.png"/>
            <p:cNvPicPr>
              <a:picLocks noChangeAspect="1" noChangeArrowheads="1"/>
            </p:cNvPicPr>
            <p:nvPr/>
          </p:nvPicPr>
          <p:blipFill>
            <a:blip r:embed="rId4" cstate="print"/>
            <a:srcRect l="73744" t="41490"/>
            <a:stretch>
              <a:fillRect/>
            </a:stretch>
          </p:blipFill>
          <p:spPr bwMode="auto">
            <a:xfrm>
              <a:off x="1564527" y="971748"/>
              <a:ext cx="763252" cy="56279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6" name="TextBox 35"/>
            <p:cNvSpPr txBox="1"/>
            <p:nvPr/>
          </p:nvSpPr>
          <p:spPr>
            <a:xfrm>
              <a:off x="2250394" y="819150"/>
              <a:ext cx="4061220" cy="40063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2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Руководилац</a:t>
              </a:r>
              <a:r>
                <a:rPr lang="sr-Cyrl-RS" sz="2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ro" pitchFamily="50" charset="0"/>
                </a:rPr>
                <a:t> </a:t>
              </a:r>
              <a:endParaRPr lang="en-U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ro" pitchFamily="50" charset="0"/>
              </a:endParaRPr>
            </a:p>
          </p:txBody>
        </p:sp>
        <p:sp>
          <p:nvSpPr>
            <p:cNvPr id="15372" name="TextBox 28"/>
            <p:cNvSpPr txBox="1">
              <a:spLocks noChangeArrowheads="1"/>
            </p:cNvSpPr>
            <p:nvPr/>
          </p:nvSpPr>
          <p:spPr bwMode="auto">
            <a:xfrm>
              <a:off x="4612793" y="895441"/>
              <a:ext cx="4246562" cy="30817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Додељује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се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сваком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инвеститору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за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5373" name="TextBox 29"/>
            <p:cNvSpPr txBox="1">
              <a:spLocks noChangeArrowheads="1"/>
            </p:cNvSpPr>
            <p:nvPr/>
          </p:nvSpPr>
          <p:spPr bwMode="auto">
            <a:xfrm>
              <a:off x="4612793" y="1200607"/>
              <a:ext cx="4953513" cy="73962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None/>
              </a:pPr>
              <a:r>
                <a:rPr lang="sr-Latn-RS" sz="1400" dirty="0" smtClean="0">
                  <a:latin typeface="Times New Roman" pitchFamily="18" charset="0"/>
                </a:rPr>
                <a:t>*</a:t>
              </a:r>
              <a:r>
                <a:rPr lang="en-US" sz="1400" dirty="0" err="1" smtClean="0">
                  <a:latin typeface="Times New Roman" pitchFamily="18" charset="0"/>
                  <a:cs typeface="Times New Roman" pitchFamily="18" charset="0"/>
                </a:rPr>
                <a:t>помоћ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при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административним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процедурама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  <a:p>
              <a:pPr>
                <a:buFont typeface="Arial" charset="0"/>
                <a:buNone/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*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сарадњу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са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одговарајућим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органима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1400" dirty="0">
                  <a:latin typeface="Hero Light" pitchFamily="50" charset="0"/>
                </a:rPr>
                <a:t> </a:t>
              </a:r>
            </a:p>
          </p:txBody>
        </p:sp>
      </p:grpSp>
      <p:pic>
        <p:nvPicPr>
          <p:cNvPr id="15369" name="Picture 16" descr="https://pbs.twimg.com/media/B2RAOa0IUAAW7ps.png:large"/>
          <p:cNvPicPr>
            <a:picLocks noChangeAspect="1" noChangeArrowheads="1"/>
          </p:cNvPicPr>
          <p:nvPr/>
        </p:nvPicPr>
        <p:blipFill>
          <a:blip r:embed="rId2" cstate="print"/>
          <a:srcRect l="38699" t="7130" r="49057" b="73679"/>
          <a:stretch>
            <a:fillRect/>
          </a:stretch>
        </p:blipFill>
        <p:spPr bwMode="auto">
          <a:xfrm>
            <a:off x="533400" y="3943350"/>
            <a:ext cx="9715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/>
          <p:cNvSpPr txBox="1"/>
          <p:nvPr/>
        </p:nvSpPr>
        <p:spPr>
          <a:xfrm>
            <a:off x="3" y="0"/>
            <a:ext cx="8447087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000" dirty="0">
              <a:ln w="9525"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0" y="0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ЕНЕРГЕТСКИ ПОТЕНЦИЈАЛ</a:t>
            </a:r>
            <a:endParaRPr lang="sr-Latn-RS" sz="2800" b="1" dirty="0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57200" y="1123952"/>
          <a:ext cx="2576512" cy="1413988"/>
        </p:xfrm>
        <a:graphic>
          <a:graphicData uri="http://schemas.openxmlformats.org/drawingml/2006/table">
            <a:tbl>
              <a:tblPr/>
              <a:tblGrid>
                <a:gridCol w="2043112"/>
                <a:gridCol w="533400"/>
              </a:tblGrid>
              <a:tr h="1257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716" marB="45716" horzOverflow="overflow"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  <a:ea typeface="+mn-ea"/>
                        <a:cs typeface="+mn-cs"/>
                      </a:endParaRPr>
                    </a:p>
                  </a:txBody>
                  <a:tcPr marL="91459" marR="91459" marT="45716" marB="45716" horzOverflow="overflow"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50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Површина општине снабдевена гасом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r>
                        <a:rPr kumimoji="0" lang="en-US" altLang="sr-Latn-R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28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Дужина цевовода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514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609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tabLst>
                          <a:tab pos="233045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tabLst>
                          <a:tab pos="233045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33045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33045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tabLst>
                          <a:tab pos="233045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33045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33045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33045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330450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2330450" algn="l"/>
                        </a:tabLst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Притисак  на главном  воду 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– 12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бара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2330450" algn="l"/>
                        </a:tabLst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Притисак на локалном воду 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0 - 4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бара 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457201" y="819150"/>
            <a:ext cx="260141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rgbClr val="FFCC00"/>
                  </a:solidFill>
                </a:ln>
                <a:solidFill>
                  <a:srgbClr val="FBCC05"/>
                </a:solidFill>
                <a:latin typeface="Hero" pitchFamily="50" charset="0"/>
              </a:rPr>
              <a:t>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ГАС</a:t>
            </a:r>
            <a:endParaRPr lang="sr-Latn-RS" sz="1400" b="1" dirty="0">
              <a:ln w="3175">
                <a:solidFill>
                  <a:srgbClr val="FFCC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01650" y="920754"/>
            <a:ext cx="0" cy="233363"/>
          </a:xfrm>
          <a:prstGeom prst="line">
            <a:avLst/>
          </a:prstGeom>
          <a:ln w="762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57200" y="2952754"/>
          <a:ext cx="2576512" cy="1880850"/>
        </p:xfrm>
        <a:graphic>
          <a:graphicData uri="http://schemas.openxmlformats.org/drawingml/2006/table">
            <a:tbl>
              <a:tblPr/>
              <a:tblGrid>
                <a:gridCol w="1738312"/>
                <a:gridCol w="838200"/>
              </a:tblGrid>
              <a:tr h="14356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678" marB="45678" horzOverflow="overflow"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678" marB="45678" horzOverflow="overflow"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318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Укупна површина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206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994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Пољопривредно земљиште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970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18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Обрадиво земљиште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764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687007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Најзаступљенији усеви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кукуруз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пшеница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соја</a:t>
                      </a:r>
                      <a:endParaRPr kumimoji="0" lang="sr-Latn-R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вишак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105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годишње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57200" y="2647950"/>
            <a:ext cx="25908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 smtClean="0">
                <a:ln w="3175">
                  <a:solidFill>
                    <a:srgbClr val="FFCC00"/>
                  </a:solidFill>
                </a:ln>
                <a:latin typeface="Times New Roman" pitchFamily="18" charset="0"/>
              </a:rPr>
              <a:t> </a:t>
            </a:r>
            <a:r>
              <a:rPr lang="sr-Cyrl-RS" b="1" dirty="0" smtClean="0">
                <a:latin typeface="Times New Roman" pitchFamily="18" charset="0"/>
                <a:cs typeface="Times New Roman" pitchFamily="18" charset="0"/>
              </a:rPr>
              <a:t>БИОМАСА</a:t>
            </a:r>
            <a:endParaRPr lang="sr-Latn-RS" sz="1400" b="1" dirty="0">
              <a:ln w="3175">
                <a:solidFill>
                  <a:srgbClr val="FFCC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457200" y="2800354"/>
            <a:ext cx="0" cy="233363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10" descr="http://www.sentinelworks.net/img/icons/natural-gas-icon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2400" y="920521"/>
            <a:ext cx="246934" cy="246935"/>
          </a:xfrm>
          <a:prstGeom prst="rect">
            <a:avLst/>
          </a:prstGeom>
          <a:noFill/>
          <a:extLst>
            <a:ext uri="{909E8E84-426E-40DD-AFC4-6F175D3DCCD1}"/>
          </a:extLst>
        </p:spPr>
      </p:pic>
      <p:pic>
        <p:nvPicPr>
          <p:cNvPr id="40" name="Picture 82" descr="http://europefinancing.com/wp-content/uploads/2015/01/green-energy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2400" y="2647950"/>
            <a:ext cx="246934" cy="24693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92D050"/>
            </a:outerShdw>
          </a:effectLst>
          <a:extLst>
            <a:ext uri="{909E8E84-426E-40DD-AFC4-6F175D3DCCD1}"/>
          </a:extLst>
        </p:spPr>
      </p:pic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4052888" y="1239840"/>
          <a:ext cx="3186112" cy="3248803"/>
        </p:xfrm>
        <a:graphic>
          <a:graphicData uri="http://schemas.openxmlformats.org/drawingml/2006/table">
            <a:tbl>
              <a:tblPr/>
              <a:tblGrid>
                <a:gridCol w="2271712"/>
                <a:gridCol w="914400"/>
              </a:tblGrid>
              <a:tr h="3657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731" marB="45731" horzOverflow="overflow"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1800" dirty="0"/>
                    </a:p>
                  </a:txBody>
                  <a:tcPr marL="91459" marR="91459" marT="45731" marB="45731" horzOverflow="overflow">
                    <a:lnL w="12700" cap="flat" cmpd="sng" algn="ctr">
                      <a:solidFill>
                        <a:srgbClr val="FBCC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104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Број трафо-станица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110/x; 35/x; 10(20)/0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305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28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Укупна снага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 </a:t>
                      </a:r>
                      <a:r>
                        <a:rPr kumimoji="0" lang="sr-Latn-RS" altLang="sr-Latn-R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kVA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06626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Укупна дужина мреже 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388236">
                <a:tc>
                  <a:txBody>
                    <a:bodyPr/>
                    <a:lstStyle>
                      <a:lvl1pPr marL="171450" indent="-17145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Средња напонска мрежа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км</a:t>
                      </a:r>
                      <a:endParaRPr kumimoji="0" lang="sr-Latn-R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06626">
                <a:tc>
                  <a:txBody>
                    <a:bodyPr/>
                    <a:lstStyle>
                      <a:lvl1pPr marL="171450" indent="-17145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Нижа напонска мрежа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км</a:t>
                      </a:r>
                      <a:endParaRPr kumimoji="0" lang="sr-Latn-R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754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Снабдевање енергијом у</a:t>
                      </a:r>
                      <a:r>
                        <a:rPr kumimoji="0" lang="en-U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2013/14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572 MWh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6645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Расположиви капацитети:</a:t>
                      </a:r>
                      <a:endParaRPr kumimoji="0" lang="sr-Latn-R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110/x: 94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 kVA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5/x: 32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 kVA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10(20)/0.4: 129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810 kVA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sr-Latn-RS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4037884" y="895354"/>
            <a:ext cx="259080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rgbClr val="FFCC00"/>
                  </a:solidFill>
                </a:ln>
                <a:solidFill>
                  <a:srgbClr val="FBCC05"/>
                </a:solidFill>
                <a:latin typeface="Hero" pitchFamily="50" charset="0"/>
              </a:rPr>
              <a:t>  </a:t>
            </a:r>
            <a:r>
              <a:rPr lang="sr-Cyrl-RS" b="1" dirty="0">
                <a:latin typeface="Times New Roman" pitchFamily="18" charset="0"/>
                <a:cs typeface="Times New Roman" pitchFamily="18" charset="0"/>
              </a:rPr>
              <a:t>СТРУЈА</a:t>
            </a:r>
            <a:endParaRPr lang="sr-Latn-RS" sz="1400" b="1" dirty="0">
              <a:ln w="3175">
                <a:solidFill>
                  <a:srgbClr val="FFCC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4064000" y="947739"/>
            <a:ext cx="0" cy="233362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6" descr="http://sunetric.com/wordpress/wp-content/themes/sunetric/img/landing-page/solarhotwater/icon-electricity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733800" y="947502"/>
            <a:ext cx="246934" cy="246934"/>
          </a:xfrm>
          <a:prstGeom prst="rect">
            <a:avLst/>
          </a:prstGeom>
          <a:noFill/>
          <a:extLst>
            <a:ext uri="{909E8E84-426E-40DD-AFC4-6F175D3DCCD1}"/>
          </a:extLst>
        </p:spPr>
      </p:pic>
      <p:pic>
        <p:nvPicPr>
          <p:cNvPr id="16463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52400" y="4"/>
            <a:ext cx="84582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3200" b="1" dirty="0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ПРЕГЛЕД ПОРЕСКИХ СТОПА</a:t>
            </a:r>
            <a:endParaRPr lang="sr-Latn-RS" sz="3200" b="1" dirty="0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411" name="Group 1"/>
          <p:cNvGrpSpPr>
            <a:grpSpLocks/>
          </p:cNvGrpSpPr>
          <p:nvPr/>
        </p:nvGrpSpPr>
        <p:grpSpPr bwMode="auto">
          <a:xfrm>
            <a:off x="4648202" y="3257550"/>
            <a:ext cx="4495798" cy="1146177"/>
            <a:chOff x="1263654" y="3095540"/>
            <a:chExt cx="5166845" cy="1146917"/>
          </a:xfrm>
        </p:grpSpPr>
        <p:sp>
          <p:nvSpPr>
            <p:cNvPr id="17497" name="TextBox 1"/>
            <p:cNvSpPr txBox="1">
              <a:spLocks noChangeArrowheads="1"/>
            </p:cNvSpPr>
            <p:nvPr/>
          </p:nvSpPr>
          <p:spPr bwMode="auto">
            <a:xfrm>
              <a:off x="1263654" y="3114603"/>
              <a:ext cx="3152651" cy="101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square"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>
                <a:defRPr sz="1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Aft>
                  <a:spcPct val="0"/>
                </a:spcAft>
                <a:buClr>
                  <a:srgbClr val="C89F5D"/>
                </a:buClr>
                <a:buFont typeface="Arial" charset="0"/>
                <a:defRPr sz="1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Aft>
                  <a:spcPct val="0"/>
                </a:spcAft>
                <a:buClr>
                  <a:srgbClr val="C89F5D"/>
                </a:buClr>
                <a:buFont typeface="Arial" charset="0"/>
                <a:defRPr sz="1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Aft>
                  <a:spcPct val="0"/>
                </a:spcAft>
                <a:buClr>
                  <a:srgbClr val="C89F5D"/>
                </a:buClr>
                <a:buFont typeface="Arial" charset="0"/>
                <a:defRPr sz="1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Aft>
                  <a:spcPct val="0"/>
                </a:spcAft>
                <a:buClr>
                  <a:srgbClr val="C89F5D"/>
                </a:buClr>
                <a:buFont typeface="Arial" charset="0"/>
                <a:defRPr sz="1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>
                <a:defRPr/>
              </a:pPr>
              <a:r>
                <a:rPr lang="sr-Cyrl-RS" altLang="sr-Latn-RS" sz="12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Социјални доприноси</a:t>
              </a: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algn="r">
                <a:defRPr/>
              </a:pPr>
              <a:endPara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defRPr/>
              </a:pP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Пензијско и инвалидско осигурање </a:t>
              </a:r>
              <a:endPara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r">
                <a:defRPr/>
              </a:pP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Здравствено осигурање</a:t>
              </a:r>
            </a:p>
            <a:p>
              <a:pPr algn="r">
                <a:defRPr/>
              </a:pP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Осигурање у случају незапослености</a:t>
              </a:r>
              <a:endPara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98" name="TextBox 26"/>
            <p:cNvSpPr txBox="1">
              <a:spLocks noChangeArrowheads="1"/>
            </p:cNvSpPr>
            <p:nvPr/>
          </p:nvSpPr>
          <p:spPr bwMode="auto">
            <a:xfrm>
              <a:off x="4328732" y="3136841"/>
              <a:ext cx="2101767" cy="101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D2CB6C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95A39D"/>
                </a:buClr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sr-Latn-RS" sz="1200" dirty="0" smtClean="0">
                  <a:latin typeface="Times New Roman" pitchFamily="18" charset="0"/>
                  <a:cs typeface="Times New Roman" pitchFamily="18" charset="0"/>
                </a:rPr>
                <a:t>    Запослени/Послодавац</a:t>
              </a:r>
            </a:p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            </a:t>
              </a:r>
              <a:r>
                <a:rPr lang="sr-Latn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14%    11%</a:t>
              </a:r>
              <a:endParaRPr lang="sr-Latn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            </a:t>
              </a:r>
              <a:r>
                <a:rPr lang="sr-Latn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5,15%  5,15%</a:t>
              </a:r>
              <a:endParaRPr lang="sr-Latn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            </a:t>
              </a:r>
              <a:r>
                <a:rPr lang="sr-Latn-RS" altLang="sr-Latn-RS" sz="1200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0,75%    /</a:t>
              </a:r>
              <a:endParaRPr lang="sr-Latn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4556791" y="3095540"/>
              <a:ext cx="0" cy="1146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762000" y="590550"/>
            <a:ext cx="2286000" cy="304800"/>
            <a:chOff x="685800" y="819309"/>
            <a:chExt cx="2286000" cy="306313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85800" y="895887"/>
              <a:ext cx="0" cy="229735"/>
            </a:xfrm>
            <a:prstGeom prst="line">
              <a:avLst/>
            </a:prstGeom>
            <a:ln w="76200">
              <a:solidFill>
                <a:srgbClr val="F8A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685800" y="819309"/>
              <a:ext cx="2286000" cy="2783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1200" dirty="0">
                  <a:ln w="3175">
                    <a:noFill/>
                  </a:ln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ПОРЕЗ НА ДОБИТ</a:t>
              </a:r>
              <a:endParaRPr lang="sr-Latn-RS" sz="1200" dirty="0">
                <a:ln w="3175">
                  <a:noFill/>
                </a:ln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413" name="Group 21"/>
          <p:cNvGrpSpPr>
            <a:grpSpLocks/>
          </p:cNvGrpSpPr>
          <p:nvPr/>
        </p:nvGrpSpPr>
        <p:grpSpPr bwMode="auto">
          <a:xfrm>
            <a:off x="3429000" y="590554"/>
            <a:ext cx="2286000" cy="303211"/>
            <a:chOff x="1524000" y="821114"/>
            <a:chExt cx="2286000" cy="303866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1524000" y="895887"/>
              <a:ext cx="0" cy="229093"/>
            </a:xfrm>
            <a:prstGeom prst="line">
              <a:avLst/>
            </a:prstGeom>
            <a:ln w="76200">
              <a:solidFill>
                <a:srgbClr val="F8A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524000" y="821114"/>
              <a:ext cx="2286000" cy="2775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1200" dirty="0" smtClean="0">
                  <a:ln w="3175">
                    <a:noFill/>
                  </a:ln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ПОРЕЗ </a:t>
              </a:r>
              <a:r>
                <a:rPr lang="sr-Cyrl-RS" sz="1200" dirty="0">
                  <a:ln w="3175">
                    <a:noFill/>
                  </a:ln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НА ДОХОДАК</a:t>
              </a:r>
              <a:endParaRPr lang="sr-Latn-RS" sz="1200" dirty="0">
                <a:ln w="3175">
                  <a:noFill/>
                </a:ln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414" name="Group 24"/>
          <p:cNvGrpSpPr>
            <a:grpSpLocks/>
          </p:cNvGrpSpPr>
          <p:nvPr/>
        </p:nvGrpSpPr>
        <p:grpSpPr bwMode="auto">
          <a:xfrm>
            <a:off x="6172200" y="590550"/>
            <a:ext cx="2286000" cy="304799"/>
            <a:chOff x="1143000" y="819315"/>
            <a:chExt cx="2286000" cy="306301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1143000" y="895890"/>
              <a:ext cx="0" cy="229726"/>
            </a:xfrm>
            <a:prstGeom prst="line">
              <a:avLst/>
            </a:prstGeom>
            <a:ln w="76200">
              <a:solidFill>
                <a:srgbClr val="F8A6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143000" y="819315"/>
              <a:ext cx="2286000" cy="2783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sr-Cyrl-RS" sz="1200" dirty="0">
                  <a:ln w="3175">
                    <a:noFill/>
                  </a:ln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ПДВ – стандардна стопа</a:t>
              </a:r>
            </a:p>
          </p:txBody>
        </p:sp>
      </p:grpSp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380999" y="2693550"/>
          <a:ext cx="3810001" cy="2316600"/>
        </p:xfrm>
        <a:graphic>
          <a:graphicData uri="http://schemas.openxmlformats.org/drawingml/2006/table">
            <a:tbl>
              <a:tblPr/>
              <a:tblGrid>
                <a:gridCol w="938415"/>
                <a:gridCol w="938415"/>
                <a:gridCol w="938415"/>
                <a:gridCol w="994756"/>
              </a:tblGrid>
              <a:tr h="503797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Cyrl-R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радних дана у недељи</a:t>
                      </a:r>
                      <a:r>
                        <a:rPr kumimoji="0" lang="en-U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40 </a:t>
                      </a: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часова недељно</a:t>
                      </a:r>
                      <a:r>
                        <a:rPr kumimoji="0" lang="sr-Latn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нето 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сати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минута пауза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45750" marB="457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CC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17373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Годишњи одмор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минимум 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дана годишње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Празници</a:t>
                      </a:r>
                      <a:endParaRPr kumimoji="0" lang="en-US" altLang="sr-Latn-R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Нерадни дани у току године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11-20</a:t>
                      </a:r>
                    </a:p>
                  </a:txBody>
                  <a:tcPr marL="91428" marR="91428" marT="45750" marB="45750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Прековремени рад и ноћна смена</a:t>
                      </a:r>
                      <a:endParaRPr kumimoji="0" lang="en-U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26%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бонус на основну плату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Државни празници</a:t>
                      </a:r>
                      <a:r>
                        <a:rPr kumimoji="0" lang="en-U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110%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бонус на основну плату 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45750" marB="4575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Уговор на одређено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максимум на 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године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Пробни период</a:t>
                      </a:r>
                      <a:endParaRPr kumimoji="0" lang="en-US" altLang="sr-Latn-RS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максимум на 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месеци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45750" marB="4575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</a:t>
                      </a:r>
                      <a:r>
                        <a:rPr kumimoji="0" lang="sr-Cyrl-RS" altLang="sr-Latn-R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инимална месечна зарада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НЕТО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  <a:r>
                        <a:rPr kumimoji="0" lang="en-U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€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Cyrl-R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Cyrl-R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Укупно</a:t>
                      </a:r>
                      <a:endParaRPr kumimoji="0" lang="sr-Cyrl-R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230€</a:t>
                      </a:r>
                      <a:endParaRPr kumimoji="0" lang="en-US" altLang="sr-Latn-R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8" marR="91428" marT="45750" marB="4575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7426" name="Picture 11"/>
          <p:cNvPicPr>
            <a:picLocks noChangeAspect="1" noChangeArrowheads="1"/>
          </p:cNvPicPr>
          <p:nvPr/>
        </p:nvPicPr>
        <p:blipFill>
          <a:blip r:embed="rId3" cstate="print"/>
          <a:srcRect b="16978"/>
          <a:stretch>
            <a:fillRect/>
          </a:stretch>
        </p:blipFill>
        <p:spPr bwMode="auto">
          <a:xfrm>
            <a:off x="152402" y="1200150"/>
            <a:ext cx="523875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838200" y="819151"/>
          <a:ext cx="1752600" cy="207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301"/>
                <a:gridCol w="616299"/>
              </a:tblGrid>
              <a:tr h="237515">
                <a:tc>
                  <a:txBody>
                    <a:bodyPr/>
                    <a:lstStyle/>
                    <a:p>
                      <a:r>
                        <a:rPr lang="sr-Cyrl-RS" sz="1100" b="1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1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7515">
                <a:tc>
                  <a:txBody>
                    <a:bodyPr/>
                    <a:lstStyle/>
                    <a:p>
                      <a:r>
                        <a:rPr lang="sr-Cyrl-RS" sz="1100" b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Румунија</a:t>
                      </a:r>
                      <a:endParaRPr lang="en-US" sz="1100" b="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7515">
                <a:tc>
                  <a:txBody>
                    <a:bodyPr/>
                    <a:lstStyle/>
                    <a:p>
                      <a:r>
                        <a:rPr lang="sr-Cyrl-RS" sz="1100" b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Пољска</a:t>
                      </a:r>
                      <a:endParaRPr lang="en-US" sz="1100" b="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7515">
                <a:tc>
                  <a:txBody>
                    <a:bodyPr/>
                    <a:lstStyle/>
                    <a:p>
                      <a:r>
                        <a:rPr lang="sr-Cyrl-RS" sz="1100" b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Чешка</a:t>
                      </a:r>
                      <a:endParaRPr lang="en-US" sz="1100" b="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0238">
                <a:tc>
                  <a:txBody>
                    <a:bodyPr/>
                    <a:lstStyle/>
                    <a:p>
                      <a:r>
                        <a:rPr lang="sr-Cyrl-RS" sz="1100" b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Хрватска</a:t>
                      </a:r>
                      <a:endParaRPr lang="en-US" sz="1100" b="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10-</a:t>
                      </a:r>
                      <a:r>
                        <a:rPr lang="sr-Latn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0238">
                <a:tc>
                  <a:txBody>
                    <a:bodyPr/>
                    <a:lstStyle/>
                    <a:p>
                      <a:r>
                        <a:rPr lang="sr-Cyrl-RS" sz="1100" b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Словачка</a:t>
                      </a:r>
                      <a:endParaRPr lang="en-US" sz="1100" b="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15-21</a:t>
                      </a:r>
                      <a:r>
                        <a:rPr lang="sr-Latn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0466">
                <a:tc>
                  <a:txBody>
                    <a:bodyPr/>
                    <a:lstStyle/>
                    <a:p>
                      <a:r>
                        <a:rPr lang="sr-Cyrl-RS" sz="1100" b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Словенија</a:t>
                      </a:r>
                      <a:endParaRPr lang="en-US" sz="1100" b="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1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19%</a:t>
                      </a:r>
                      <a:endParaRPr lang="sr-Latn-RS" sz="11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19924" marB="19924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446" name="Picture 11"/>
          <p:cNvPicPr>
            <a:picLocks noChangeAspect="1" noChangeArrowheads="1"/>
          </p:cNvPicPr>
          <p:nvPr/>
        </p:nvPicPr>
        <p:blipFill>
          <a:blip r:embed="rId3" cstate="print"/>
          <a:srcRect b="16162"/>
          <a:stretch>
            <a:fillRect/>
          </a:stretch>
        </p:blipFill>
        <p:spPr bwMode="auto">
          <a:xfrm>
            <a:off x="2743208" y="1200151"/>
            <a:ext cx="5238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429000" y="867429"/>
          <a:ext cx="1981200" cy="2009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742950"/>
              </a:tblGrid>
              <a:tr h="24337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Србија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3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Чешка</a:t>
                      </a:r>
                      <a:endParaRPr lang="en-US" sz="1200" b="0" kern="1200" noProof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337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Румунија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lang="sr-Cyrl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90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Словачка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19-25 %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90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Пољска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18-32 %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590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Хрватска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12-40 %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337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Словенија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Cyrl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16-50%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" name="Table 73"/>
          <p:cNvGraphicFramePr>
            <a:graphicFrameLocks noGrp="1"/>
          </p:cNvGraphicFramePr>
          <p:nvPr/>
        </p:nvGraphicFramePr>
        <p:xfrm>
          <a:off x="6400800" y="971550"/>
          <a:ext cx="1752600" cy="1774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609600"/>
              </a:tblGrid>
              <a:tr h="25035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Србија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Румунија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Cyrl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Словачка</a:t>
                      </a:r>
                      <a:endParaRPr lang="en-US" sz="1200" b="0" kern="1200" noProof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en-U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 </a:t>
                      </a:r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Чешка</a:t>
                      </a:r>
                      <a:endParaRPr lang="en-US" sz="1200" b="0" kern="1200" noProof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en-U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Пољска</a:t>
                      </a:r>
                      <a:endParaRPr lang="en-US" sz="1200" b="0" kern="1200" noProof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en-U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</a:t>
                      </a:r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Хрватска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Latn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r-Cyrl-RS" sz="1200" b="0" kern="12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Словенија</a:t>
                      </a:r>
                      <a:endParaRPr lang="en-US" sz="1200" b="0" kern="12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r-Cyrl-RS" sz="1200" b="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22%</a:t>
                      </a:r>
                      <a:endParaRPr lang="sr-Latn-RS" sz="12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2" marR="67522" marT="33735" marB="33735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486" name="Picture 11"/>
          <p:cNvPicPr>
            <a:picLocks noChangeAspect="1" noChangeArrowheads="1"/>
          </p:cNvPicPr>
          <p:nvPr/>
        </p:nvPicPr>
        <p:blipFill>
          <a:blip r:embed="rId3" cstate="print"/>
          <a:srcRect b="16162"/>
          <a:stretch>
            <a:fillRect/>
          </a:stretch>
        </p:blipFill>
        <p:spPr bwMode="auto">
          <a:xfrm>
            <a:off x="5638808" y="1200151"/>
            <a:ext cx="52387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87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0" y="1200154"/>
          <a:ext cx="1966912" cy="1132380"/>
        </p:xfrm>
        <a:graphic>
          <a:graphicData uri="http://schemas.openxmlformats.org/drawingml/2006/table">
            <a:tbl>
              <a:tblPr/>
              <a:tblGrid>
                <a:gridCol w="1433512"/>
                <a:gridCol w="533400"/>
              </a:tblGrid>
              <a:tr h="12577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744" marB="45744" horzOverflow="overflow">
                    <a:lnL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84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328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Дужина аутопута 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E-70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364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Регионална путна мрежа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86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28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Локална путна мрежа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119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590800" y="895354"/>
            <a:ext cx="10668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  </a:t>
            </a:r>
            <a:r>
              <a:rPr lang="sr-Cyrl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ПУТЕВИ</a:t>
            </a:r>
            <a:endParaRPr lang="sr-Latn-RS" sz="1400" dirty="0">
              <a:ln w="3175">
                <a:solidFill>
                  <a:schemeClr val="accent6"/>
                </a:solidFill>
              </a:ln>
              <a:solidFill>
                <a:srgbClr val="F68420"/>
              </a:solidFill>
              <a:latin typeface="Hero" pitchFamily="50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667000" y="971554"/>
            <a:ext cx="0" cy="233363"/>
          </a:xfrm>
          <a:prstGeom prst="line">
            <a:avLst/>
          </a:prstGeom>
          <a:ln w="76200">
            <a:solidFill>
              <a:srgbClr val="F68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7010400" y="1352551"/>
          <a:ext cx="1905000" cy="2184653"/>
        </p:xfrm>
        <a:graphic>
          <a:graphicData uri="http://schemas.openxmlformats.org/drawingml/2006/table">
            <a:tbl>
              <a:tblPr/>
              <a:tblGrid>
                <a:gridCol w="895373"/>
                <a:gridCol w="1009627"/>
              </a:tblGrid>
              <a:tr h="144017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48" marR="91448" marT="45785" marB="45785" horzOverflow="overflow">
                    <a:lnL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84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8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Дужина Саве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69" marR="68569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  <a:r>
                        <a:rPr kumimoji="0" lang="sr-Latn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 </a:t>
                      </a:r>
                      <a:r>
                        <a:rPr kumimoji="0" lang="sr-Cyrl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687007">
                <a:tc gridSpan="2">
                  <a:txBody>
                    <a:bodyPr/>
                    <a:lstStyle>
                      <a:lvl1pPr marL="88900" indent="-8890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Дужина луке у Сремској Митровици -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16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sr-Latn-R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Удаљеност од луке Шабац -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36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sr-Latn-R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69" marR="68569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15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Системска мрежа за наводњавање</a:t>
                      </a:r>
                      <a:r>
                        <a:rPr kumimoji="0" lang="sr-Latn-RS" altLang="sr-Latn-RS" sz="10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endParaRPr kumimoji="0" lang="sr-Cyrl-RS" altLang="sr-Latn-RS" sz="10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одводњавање</a:t>
                      </a:r>
                      <a:r>
                        <a:rPr kumimoji="0" lang="sr-Latn-RS" altLang="sr-Latn-RS" sz="10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kumimoji="0" lang="sr-Latn-R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69" marR="68569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sr-Cyrl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109 </a:t>
                      </a:r>
                      <a:r>
                        <a:rPr kumimoji="0" lang="sr-Cyrl-RS" altLang="sr-Latn-RS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</a:t>
                      </a:r>
                      <a:endParaRPr kumimoji="0" lang="sr-Latn-RS" altLang="sr-Latn-RS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69" marR="6856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162800" y="1047754"/>
            <a:ext cx="19812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  </a:t>
            </a:r>
            <a:r>
              <a:rPr lang="sr-Cyrl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ВОДНА МРЕЖА</a:t>
            </a:r>
            <a:endParaRPr lang="sr-Latn-RS" sz="1400" dirty="0">
              <a:ln w="3175">
                <a:solidFill>
                  <a:schemeClr val="accent6"/>
                </a:solidFill>
              </a:ln>
              <a:solidFill>
                <a:srgbClr val="F68420"/>
              </a:solidFill>
              <a:latin typeface="Hero" pitchFamily="50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162800" y="1123954"/>
            <a:ext cx="0" cy="233363"/>
          </a:xfrm>
          <a:prstGeom prst="line">
            <a:avLst/>
          </a:prstGeom>
          <a:ln w="76200">
            <a:solidFill>
              <a:srgbClr val="F68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6172204" y="3638550"/>
          <a:ext cx="2576513" cy="952750"/>
        </p:xfrm>
        <a:graphic>
          <a:graphicData uri="http://schemas.openxmlformats.org/drawingml/2006/table">
            <a:tbl>
              <a:tblPr/>
              <a:tblGrid>
                <a:gridCol w="2039938"/>
                <a:gridCol w="536575"/>
              </a:tblGrid>
              <a:tr h="12578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749" marB="45749" horzOverflow="overflow">
                    <a:lnL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84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4989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Дужина железничке мреже</a:t>
                      </a:r>
                      <a:endParaRPr kumimoji="0" lang="sr-Latn-R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Београд – Загреб - Беч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28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Осовинско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оптерећење 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553200" y="3333754"/>
            <a:ext cx="1371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 </a:t>
            </a:r>
            <a:r>
              <a:rPr lang="sr-Cyrl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ЖЕЛЕЗНИЦА</a:t>
            </a:r>
            <a:endParaRPr lang="sr-Latn-RS" sz="1400" dirty="0">
              <a:ln w="3175">
                <a:solidFill>
                  <a:schemeClr val="accent6"/>
                </a:solidFill>
              </a:ln>
              <a:solidFill>
                <a:srgbClr val="F68420"/>
              </a:solidFill>
              <a:latin typeface="Hero" pitchFamily="50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324600" y="3409954"/>
            <a:ext cx="0" cy="233363"/>
          </a:xfrm>
          <a:prstGeom prst="line">
            <a:avLst/>
          </a:prstGeom>
          <a:ln w="76200">
            <a:solidFill>
              <a:srgbClr val="F68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https://www.tinylightbulbs.com/assets/Page%20Title%20Graphics/Shipping%20Circle-b364580d809fc6d153b49ae59c6ab5ed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362208" y="895354"/>
            <a:ext cx="249751" cy="24975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pic>
        <p:nvPicPr>
          <p:cNvPr id="31" name="Picture 4" descr="http://en.xn--icne-wqa.com/images/icones/1/1/pictograms-nps-sailing.png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858000" y="1047750"/>
            <a:ext cx="254472" cy="254472"/>
          </a:xfrm>
          <a:prstGeom prst="ellipse">
            <a:avLst/>
          </a:prstGeom>
          <a:noFill/>
          <a:extLst>
            <a:ext uri="{909E8E84-426E-40DD-AFC4-6F175D3DCCD1}"/>
          </a:extLst>
        </p:spPr>
      </p:pic>
      <p:pic>
        <p:nvPicPr>
          <p:cNvPr id="18485" name="Picture 2" descr="http://www.albergopiccolohotel.it/images/train-icon.gif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019800" y="3333751"/>
            <a:ext cx="2555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1066808" y="2876552"/>
          <a:ext cx="1978021" cy="1154861"/>
        </p:xfrm>
        <a:graphic>
          <a:graphicData uri="http://schemas.openxmlformats.org/drawingml/2006/table">
            <a:tbl>
              <a:tblPr/>
              <a:tblGrid>
                <a:gridCol w="1109053"/>
                <a:gridCol w="868968"/>
              </a:tblGrid>
              <a:tr h="12578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" pitchFamily="50" charset="0"/>
                      </a:endParaRPr>
                    </a:p>
                  </a:txBody>
                  <a:tcPr marL="91459" marR="91459" marT="45745" marB="45745" horzOverflow="overflow">
                    <a:lnL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684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84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3364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Канализациони систем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100 %</a:t>
                      </a:r>
                      <a:endParaRPr kumimoji="0" lang="en-US" altLang="sr-Latn-RS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364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Канализациона мрежа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</a:t>
                      </a: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км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</a:tr>
              <a:tr h="328041">
                <a:tc gridSpan="2">
                  <a:txBody>
                    <a:bodyPr/>
                    <a:lstStyle>
                      <a:lvl1pPr marL="88900" indent="-88900"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 употреби пречишћивач воде</a:t>
                      </a:r>
                      <a:endParaRPr kumimoji="0" lang="en-US" altLang="sr-Latn-R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>
                        <a:alpha val="6784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143000" y="2571754"/>
            <a:ext cx="260141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r-Latn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  </a:t>
            </a:r>
            <a:r>
              <a:rPr lang="sr-Cyrl-RS" sz="1400" dirty="0">
                <a:ln w="3175">
                  <a:solidFill>
                    <a:schemeClr val="accent6"/>
                  </a:solidFill>
                </a:ln>
                <a:solidFill>
                  <a:srgbClr val="F68420"/>
                </a:solidFill>
                <a:latin typeface="Hero" pitchFamily="50" charset="0"/>
              </a:rPr>
              <a:t>КАНАЛИЗАЦИЈА</a:t>
            </a:r>
            <a:endParaRPr lang="sr-Latn-RS" sz="1400" dirty="0">
              <a:ln w="3175">
                <a:solidFill>
                  <a:schemeClr val="accent6"/>
                </a:solidFill>
              </a:ln>
              <a:solidFill>
                <a:srgbClr val="F68420"/>
              </a:solidFill>
              <a:latin typeface="Hero" pitchFamily="50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1143000" y="2647954"/>
            <a:ext cx="0" cy="233363"/>
          </a:xfrm>
          <a:prstGeom prst="line">
            <a:avLst/>
          </a:prstGeom>
          <a:ln w="76200">
            <a:solidFill>
              <a:srgbClr val="F68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5" descr="http://www.broomfield.org/images/pages/N1128/blue%20heading%20icons_sewage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62008" y="2647954"/>
            <a:ext cx="259453" cy="259453"/>
          </a:xfrm>
          <a:prstGeom prst="rect">
            <a:avLst/>
          </a:prstGeom>
          <a:noFill/>
          <a:extLst>
            <a:ext uri="{909E8E84-426E-40DD-AFC4-6F175D3DCCD1}"/>
          </a:extLst>
        </p:spPr>
      </p:pic>
      <p:pic>
        <p:nvPicPr>
          <p:cNvPr id="19527" name="Picture 76" descr="Rezultat slika za Ð¸Ð½ÑÑÐ°ÑÑÑÑÐºÑÑÑÐ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3208154"/>
            <a:ext cx="2209800" cy="1492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528" name="Picture 78" descr="Rezultat slika za Ð¸Ð½ÑÑÐ°ÑÑÑÑÐºÑÑÑÐ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1200150"/>
            <a:ext cx="2209800" cy="1440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529" name="Picture 80" descr="Rezultat slika za Ð¸Ð½ÑÑÐ°ÑÑÑÑÐºÑÑÑÐ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" y="1047750"/>
            <a:ext cx="2072286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TextBox 31"/>
          <p:cNvSpPr txBox="1"/>
          <p:nvPr/>
        </p:nvSpPr>
        <p:spPr>
          <a:xfrm>
            <a:off x="0" y="1"/>
            <a:ext cx="844708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ИНФРАСТРУКТУРА</a:t>
            </a:r>
            <a:endParaRPr lang="sr-Latn-RS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0" y="2"/>
            <a:ext cx="84582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grpSp>
        <p:nvGrpSpPr>
          <p:cNvPr id="19459" name="Group 1"/>
          <p:cNvGrpSpPr>
            <a:grpSpLocks/>
          </p:cNvGrpSpPr>
          <p:nvPr/>
        </p:nvGrpSpPr>
        <p:grpSpPr bwMode="auto">
          <a:xfrm>
            <a:off x="152401" y="742952"/>
            <a:ext cx="7072313" cy="3951235"/>
            <a:chOff x="399416" y="918259"/>
            <a:chExt cx="4366986" cy="3720452"/>
          </a:xfrm>
        </p:grpSpPr>
        <p:pic>
          <p:nvPicPr>
            <p:cNvPr id="25" name="Picture 16" descr="http://uniid-sea.net/wp-content/uploads/2014/04/EventsCalendar_Icon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4210604" y="918259"/>
              <a:ext cx="353806" cy="431802"/>
            </a:xfrm>
            <a:prstGeom prst="rect">
              <a:avLst/>
            </a:prstGeom>
            <a:noFill/>
            <a:extLst>
              <a:ext uri="{909E8E84-426E-40DD-AFC4-6F175D3DCCD1}"/>
            </a:extLst>
          </p:spPr>
        </p:pic>
        <p:pic>
          <p:nvPicPr>
            <p:cNvPr id="19472" name="Picture 21" descr="http://www.acapela-group.com/wp-content/uploads/2013/02/bandeau_timeline.png"/>
            <p:cNvPicPr>
              <a:picLocks noChangeAspect="1" noChangeArrowheads="1"/>
            </p:cNvPicPr>
            <p:nvPr/>
          </p:nvPicPr>
          <p:blipFill>
            <a:blip r:embed="rId3" cstate="print"/>
            <a:srcRect l="28146" t="25165" r="61510" b="10213"/>
            <a:stretch>
              <a:fillRect/>
            </a:stretch>
          </p:blipFill>
          <p:spPr bwMode="auto">
            <a:xfrm>
              <a:off x="4351328" y="1492328"/>
              <a:ext cx="186435" cy="3112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30" name="Rectangle 6"/>
            <p:cNvSpPr>
              <a:spLocks noChangeArrowheads="1"/>
            </p:cNvSpPr>
            <p:nvPr/>
          </p:nvSpPr>
          <p:spPr bwMode="auto">
            <a:xfrm>
              <a:off x="1952122" y="1492254"/>
              <a:ext cx="2042828" cy="94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sr-Cyrl-RS" altLang="sr-Latn-RS" sz="1200" b="1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Услови за издавање локације </a:t>
              </a:r>
              <a:r>
                <a:rPr lang="sr-Cyrl-RS" altLang="sr-Latn-RS" sz="1200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за катастарску парцелу намењену за изградњу – од дана прибављања свих потребних докумената и дозвола. </a:t>
              </a:r>
              <a:endParaRPr lang="sr-Latn-RS" altLang="sr-Latn-RS" sz="12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defRPr/>
              </a:pPr>
              <a:endParaRPr lang="sr-Cyrl-RS" altLang="sr-Latn-RS" sz="1100" noProof="1">
                <a:solidFill>
                  <a:schemeClr val="accent1">
                    <a:lumMod val="75000"/>
                  </a:schemeClr>
                </a:solidFill>
                <a:latin typeface="Hero" pitchFamily="50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99416" y="1133507"/>
              <a:ext cx="1505654" cy="131391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800" b="1" noProof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46468" y="1420504"/>
              <a:ext cx="1414685" cy="7824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sr-Cyrl-RS" sz="1200" b="1" i="1" spc="70" noProof="1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Након подношења захтева,</a:t>
              </a:r>
              <a:r>
                <a:rPr lang="sr-Latn-RS" sz="1200" b="1" i="1" spc="70" noProof="1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ctr">
                <a:defRPr/>
              </a:pPr>
              <a:r>
                <a:rPr lang="sr-Cyrl-RS" sz="1200" b="1" i="1" noProof="1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утврђене грађевинске процедуре се изводе у следећим фазама:</a:t>
              </a:r>
              <a:endParaRPr lang="sr-Latn-RS" sz="1200" b="1" i="1" spc="40" noProof="1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933" name="Rectangle 43"/>
            <p:cNvSpPr>
              <a:spLocks noChangeArrowheads="1"/>
            </p:cNvSpPr>
            <p:nvPr/>
          </p:nvSpPr>
          <p:spPr bwMode="auto">
            <a:xfrm>
              <a:off x="1952122" y="2281496"/>
              <a:ext cx="2148694" cy="594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sr-Cyrl-RS" altLang="sr-Latn-RS" sz="1200" b="1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Издавање грађевинске дозволе </a:t>
              </a:r>
              <a:r>
                <a:rPr lang="sr-Cyrl-RS" altLang="sr-Latn-RS" sz="1200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од дана предаје захтева.</a:t>
              </a:r>
            </a:p>
            <a:p>
              <a:pPr>
                <a:defRPr/>
              </a:pPr>
              <a:endParaRPr lang="sr-Cyrl-RS" altLang="sr-Latn-RS" sz="1100" noProof="1">
                <a:solidFill>
                  <a:schemeClr val="accent1">
                    <a:lumMod val="75000"/>
                  </a:schemeClr>
                </a:solidFill>
                <a:latin typeface="Hero" pitchFamily="50" charset="0"/>
              </a:endParaRPr>
            </a:p>
          </p:txBody>
        </p:sp>
        <p:sp>
          <p:nvSpPr>
            <p:cNvPr id="38934" name="Rectangle 44"/>
            <p:cNvSpPr>
              <a:spLocks noChangeArrowheads="1"/>
            </p:cNvSpPr>
            <p:nvPr/>
          </p:nvSpPr>
          <p:spPr bwMode="auto">
            <a:xfrm>
              <a:off x="1905070" y="2783741"/>
              <a:ext cx="2434925" cy="60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sr-Cyrl-RS" altLang="sr-Latn-RS" sz="1200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 основу регистрације грађевинског посла, </a:t>
              </a:r>
              <a:r>
                <a:rPr lang="sr-Cyrl-RS" altLang="sr-Latn-RS" sz="1200" b="1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издавање потврде за пријем пријаве </a:t>
              </a:r>
              <a:r>
                <a:rPr lang="sr-Cyrl-RS" altLang="sr-Latn-RS" sz="1200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без  одлагања, под условом да је комплетна документација достављена. */**</a:t>
              </a:r>
            </a:p>
          </p:txBody>
        </p:sp>
        <p:sp>
          <p:nvSpPr>
            <p:cNvPr id="38935" name="Rectangle 48"/>
            <p:cNvSpPr>
              <a:spLocks noChangeArrowheads="1"/>
            </p:cNvSpPr>
            <p:nvPr/>
          </p:nvSpPr>
          <p:spPr bwMode="auto">
            <a:xfrm>
              <a:off x="1905070" y="3357736"/>
              <a:ext cx="2054591" cy="60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sr-Latn-RS" altLang="sr-Latn-RS" sz="1200" b="1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defRPr/>
              </a:pPr>
              <a:r>
                <a:rPr lang="sr-Cyrl-RS" altLang="sr-Latn-RS" sz="1200" b="1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Издавање употребне дозволе</a:t>
              </a:r>
              <a:r>
                <a:rPr lang="sr-Cyrl-RS" altLang="sr-Latn-RS" sz="1200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након запримања захтева.  </a:t>
              </a:r>
            </a:p>
          </p:txBody>
        </p:sp>
        <p:sp>
          <p:nvSpPr>
            <p:cNvPr id="38936" name="Rectangle 49"/>
            <p:cNvSpPr>
              <a:spLocks noChangeArrowheads="1"/>
            </p:cNvSpPr>
            <p:nvPr/>
          </p:nvSpPr>
          <p:spPr bwMode="auto">
            <a:xfrm>
              <a:off x="1905070" y="4218728"/>
              <a:ext cx="1099833" cy="260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sr-Cyrl-RS" altLang="sr-Latn-RS" sz="1200" b="1" noProof="1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Упис у катастар.</a:t>
              </a:r>
              <a:endParaRPr lang="sr-Cyrl-RS" altLang="sr-Latn-RS" sz="12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80" name="TextBox 36"/>
            <p:cNvSpPr txBox="1">
              <a:spLocks noChangeArrowheads="1"/>
            </p:cNvSpPr>
            <p:nvPr/>
          </p:nvSpPr>
          <p:spPr bwMode="auto">
            <a:xfrm>
              <a:off x="4586561" y="1635847"/>
              <a:ext cx="179841" cy="347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noProof="1">
                  <a:solidFill>
                    <a:srgbClr val="F68420"/>
                  </a:solidFill>
                  <a:latin typeface="Hero" pitchFamily="50" charset="0"/>
                </a:rPr>
                <a:t>5</a:t>
              </a:r>
            </a:p>
          </p:txBody>
        </p:sp>
        <p:sp>
          <p:nvSpPr>
            <p:cNvPr id="19481" name="TextBox 38"/>
            <p:cNvSpPr txBox="1">
              <a:spLocks noChangeArrowheads="1"/>
            </p:cNvSpPr>
            <p:nvPr/>
          </p:nvSpPr>
          <p:spPr bwMode="auto">
            <a:xfrm>
              <a:off x="4586561" y="3860393"/>
              <a:ext cx="179841" cy="347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noProof="1">
                  <a:solidFill>
                    <a:srgbClr val="F68420"/>
                  </a:solidFill>
                  <a:latin typeface="Hero" pitchFamily="50" charset="0"/>
                </a:rPr>
                <a:t>5</a:t>
              </a:r>
            </a:p>
          </p:txBody>
        </p:sp>
        <p:sp>
          <p:nvSpPr>
            <p:cNvPr id="19482" name="TextBox 39"/>
            <p:cNvSpPr txBox="1">
              <a:spLocks noChangeArrowheads="1"/>
            </p:cNvSpPr>
            <p:nvPr/>
          </p:nvSpPr>
          <p:spPr bwMode="auto">
            <a:xfrm>
              <a:off x="4586561" y="4290951"/>
              <a:ext cx="179841" cy="347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noProof="1">
                  <a:solidFill>
                    <a:srgbClr val="F68420"/>
                  </a:solidFill>
                  <a:latin typeface="Hero" pitchFamily="50" charset="0"/>
                </a:rPr>
                <a:t>5</a:t>
              </a: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446468" y="2783741"/>
              <a:ext cx="1341954" cy="40658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800" noProof="1" smtClean="0">
                <a:solidFill>
                  <a:srgbClr val="FFFFFF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3519" y="2783740"/>
              <a:ext cx="1326118" cy="4347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sr-Cyrl-RS" sz="1200" i="1" spc="70" noProof="1">
                  <a:ln w="3175"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Након достављања пријаве</a:t>
              </a:r>
              <a:r>
                <a:rPr lang="sr-Latn-RS" sz="1200" i="1" spc="70" noProof="1">
                  <a:ln w="3175"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:</a:t>
              </a:r>
              <a:endParaRPr lang="sr-Latn-RS" sz="1200" i="1" spc="40" noProof="1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" name="Straight Connector 3"/>
            <p:cNvCxnSpPr>
              <a:stCxn id="49" idx="2"/>
            </p:cNvCxnSpPr>
            <p:nvPr/>
          </p:nvCxnSpPr>
          <p:spPr>
            <a:xfrm>
              <a:off x="1117935" y="3190321"/>
              <a:ext cx="281330" cy="4409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257130" y="3410054"/>
              <a:ext cx="799879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87" name="TextBox 55"/>
            <p:cNvSpPr txBox="1">
              <a:spLocks noChangeArrowheads="1"/>
            </p:cNvSpPr>
            <p:nvPr/>
          </p:nvSpPr>
          <p:spPr bwMode="auto">
            <a:xfrm>
              <a:off x="4586561" y="2138164"/>
              <a:ext cx="179841" cy="347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noProof="1">
                  <a:solidFill>
                    <a:srgbClr val="F68420"/>
                  </a:solidFill>
                  <a:latin typeface="Hero" pitchFamily="50" charset="0"/>
                </a:rPr>
                <a:t>5</a:t>
              </a:r>
            </a:p>
          </p:txBody>
        </p:sp>
        <p:sp>
          <p:nvSpPr>
            <p:cNvPr id="19488" name="TextBox 58"/>
            <p:cNvSpPr txBox="1">
              <a:spLocks noChangeArrowheads="1"/>
            </p:cNvSpPr>
            <p:nvPr/>
          </p:nvSpPr>
          <p:spPr bwMode="auto">
            <a:xfrm>
              <a:off x="4586561" y="3286317"/>
              <a:ext cx="179841" cy="347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noProof="1">
                  <a:solidFill>
                    <a:srgbClr val="F68420"/>
                  </a:solidFill>
                  <a:latin typeface="Hero" pitchFamily="50" charset="0"/>
                </a:rPr>
                <a:t>3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0" y="0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ГРАЂЕВИНСКЕ ПРОЦЕДУРЕ</a:t>
            </a:r>
            <a:endParaRPr lang="sr-Latn-RS" sz="28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Title 54"/>
          <p:cNvSpPr>
            <a:spLocks noGrp="1"/>
          </p:cNvSpPr>
          <p:nvPr>
            <p:ph type="title"/>
          </p:nvPr>
        </p:nvSpPr>
        <p:spPr>
          <a:xfrm>
            <a:off x="7239000" y="1581150"/>
            <a:ext cx="1295400" cy="306388"/>
          </a:xfrm>
        </p:spPr>
        <p:txBody>
          <a:bodyPr>
            <a:normAutofit fontScale="90000"/>
          </a:bodyPr>
          <a:lstStyle/>
          <a:p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У року од: радних дана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idx="4294967295"/>
          </p:nvPr>
        </p:nvSpPr>
        <p:spPr>
          <a:xfrm>
            <a:off x="6934200" y="742950"/>
            <a:ext cx="2209800" cy="304800"/>
          </a:xfrm>
        </p:spPr>
        <p:txBody>
          <a:bodyPr>
            <a:normAutofit/>
          </a:bodyPr>
          <a:lstStyle/>
          <a:p>
            <a:pPr>
              <a:buFont typeface="Georgia" pitchFamily="18" charset="0"/>
              <a:buNone/>
              <a:defRPr/>
            </a:pPr>
            <a:r>
              <a:rPr lang="sr-Cyrl-RS" sz="11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Фазе и временски оквир </a:t>
            </a:r>
            <a:endParaRPr lang="en-US" sz="11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itle 54"/>
          <p:cNvSpPr txBox="1">
            <a:spLocks/>
          </p:cNvSpPr>
          <p:nvPr/>
        </p:nvSpPr>
        <p:spPr bwMode="auto">
          <a:xfrm>
            <a:off x="7239000" y="2114550"/>
            <a:ext cx="11430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sr-Cyrl-RS" sz="12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 року од: радних дана</a:t>
            </a:r>
            <a:endParaRPr lang="en-US" sz="120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7" name="Title 54"/>
          <p:cNvSpPr txBox="1">
            <a:spLocks/>
          </p:cNvSpPr>
          <p:nvPr/>
        </p:nvSpPr>
        <p:spPr bwMode="auto">
          <a:xfrm>
            <a:off x="7010400" y="104775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sr-Cyrl-RS" sz="10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УКУПНО: 28 РАДНИХ ДАНА</a:t>
            </a:r>
            <a:endParaRPr lang="en-US" sz="100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9" name="Title 54"/>
          <p:cNvSpPr txBox="1">
            <a:spLocks/>
          </p:cNvSpPr>
          <p:nvPr/>
        </p:nvSpPr>
        <p:spPr bwMode="auto">
          <a:xfrm>
            <a:off x="7239000" y="2647950"/>
            <a:ext cx="15240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sr-Cyrl-RS" sz="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*Регистрација грађевинских радова ради добијања дозволе</a:t>
            </a:r>
            <a:endParaRPr lang="en-US" sz="9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0" name="Title 54"/>
          <p:cNvSpPr txBox="1">
            <a:spLocks/>
          </p:cNvSpPr>
          <p:nvPr/>
        </p:nvSpPr>
        <p:spPr bwMode="auto">
          <a:xfrm>
            <a:off x="7239000" y="3181350"/>
            <a:ext cx="17526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sr-Cyrl-RS" sz="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**Подношење захтева за прикључење објекта на инфраструктуру</a:t>
            </a:r>
          </a:p>
          <a:p>
            <a:pPr>
              <a:defRPr/>
            </a:pPr>
            <a:r>
              <a:rPr lang="sr-Cyrl-RS" sz="9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РАДНИХ ДАНА</a:t>
            </a:r>
            <a:endParaRPr lang="en-US" sz="9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468" name="TextBox 39"/>
          <p:cNvSpPr txBox="1">
            <a:spLocks noChangeArrowheads="1"/>
          </p:cNvSpPr>
          <p:nvPr/>
        </p:nvSpPr>
        <p:spPr bwMode="auto">
          <a:xfrm>
            <a:off x="6934208" y="2647950"/>
            <a:ext cx="2905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noProof="1">
                <a:solidFill>
                  <a:srgbClr val="F68420"/>
                </a:solidFill>
                <a:latin typeface="Hero" pitchFamily="50" charset="0"/>
              </a:rPr>
              <a:t>5</a:t>
            </a:r>
          </a:p>
        </p:txBody>
      </p:sp>
      <p:sp>
        <p:nvSpPr>
          <p:cNvPr id="63" name="Title 54"/>
          <p:cNvSpPr txBox="1">
            <a:spLocks/>
          </p:cNvSpPr>
          <p:nvPr/>
        </p:nvSpPr>
        <p:spPr bwMode="auto">
          <a:xfrm>
            <a:off x="7239000" y="3867150"/>
            <a:ext cx="12954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sr-Cyrl-RS" sz="12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 року од: радних дана</a:t>
            </a:r>
            <a:endParaRPr lang="en-US" sz="120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4" name="Title 54"/>
          <p:cNvSpPr txBox="1">
            <a:spLocks/>
          </p:cNvSpPr>
          <p:nvPr/>
        </p:nvSpPr>
        <p:spPr bwMode="auto">
          <a:xfrm>
            <a:off x="7239000" y="4324350"/>
            <a:ext cx="12954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sr-Cyrl-RS" sz="12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 року од: радних дана</a:t>
            </a:r>
            <a:endParaRPr lang="en-US" sz="1200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3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6"/>
          <p:cNvGrpSpPr>
            <a:grpSpLocks/>
          </p:cNvGrpSpPr>
          <p:nvPr/>
        </p:nvGrpSpPr>
        <p:grpSpPr bwMode="auto">
          <a:xfrm>
            <a:off x="533400" y="3943336"/>
            <a:ext cx="2209800" cy="261610"/>
            <a:chOff x="3333490" y="2724150"/>
            <a:chExt cx="1363291" cy="260954"/>
          </a:xfrm>
        </p:grpSpPr>
        <p:sp>
          <p:nvSpPr>
            <p:cNvPr id="31763" name="TextBox 37"/>
            <p:cNvSpPr txBox="1">
              <a:spLocks noChangeArrowheads="1"/>
            </p:cNvSpPr>
            <p:nvPr/>
          </p:nvSpPr>
          <p:spPr bwMode="auto">
            <a:xfrm>
              <a:off x="3353078" y="2724150"/>
              <a:ext cx="532780" cy="260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D2CB6C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95A39D"/>
                </a:buClr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sr-Latn-RS" sz="1100" dirty="0" smtClean="0">
                  <a:latin typeface="Hero" pitchFamily="50" charset="0"/>
                </a:rPr>
                <a:t> </a:t>
              </a:r>
              <a:r>
                <a:rPr lang="sr-Cyrl-RS" altLang="sr-Latn-RS" sz="1100" dirty="0" smtClean="0">
                  <a:solidFill>
                    <a:schemeClr val="accent1">
                      <a:lumMod val="75000"/>
                    </a:schemeClr>
                  </a:solidFill>
                  <a:latin typeface="Hero Light" pitchFamily="50" charset="0"/>
                </a:rPr>
                <a:t>продаја</a:t>
              </a:r>
              <a:endParaRPr lang="sr-Latn-RS" altLang="sr-Latn-RS" sz="1100" dirty="0" smtClean="0">
                <a:solidFill>
                  <a:schemeClr val="accent1">
                    <a:lumMod val="75000"/>
                  </a:schemeClr>
                </a:solidFill>
                <a:latin typeface="Hero Light" pitchFamily="50" charset="0"/>
              </a:endParaRPr>
            </a:p>
          </p:txBody>
        </p:sp>
        <p:sp>
          <p:nvSpPr>
            <p:cNvPr id="31764" name="TextBox 38"/>
            <p:cNvSpPr txBox="1">
              <a:spLocks noChangeArrowheads="1"/>
            </p:cNvSpPr>
            <p:nvPr/>
          </p:nvSpPr>
          <p:spPr bwMode="auto">
            <a:xfrm>
              <a:off x="4011218" y="2724150"/>
              <a:ext cx="685563" cy="260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D2CB6C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95A39D"/>
                </a:buClr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charset="0"/>
                <a:buChar char="•"/>
                <a:defRPr sz="1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 typeface="Arial" charset="0"/>
                <a:buNone/>
                <a:defRPr/>
              </a:pPr>
              <a:r>
                <a:rPr lang="sr-Cyrl-RS" altLang="sr-Latn-RS" sz="1100" dirty="0" smtClean="0">
                  <a:latin typeface="Hero" pitchFamily="50" charset="0"/>
                </a:rPr>
                <a:t>  </a:t>
              </a:r>
              <a:r>
                <a:rPr lang="sr-Cyrl-RS" altLang="sr-Latn-RS" sz="1100" dirty="0" smtClean="0">
                  <a:solidFill>
                    <a:schemeClr val="accent1">
                      <a:lumMod val="75000"/>
                    </a:schemeClr>
                  </a:solidFill>
                  <a:latin typeface="Hero Light" pitchFamily="50" charset="0"/>
                </a:rPr>
                <a:t>закуп</a:t>
              </a:r>
              <a:endParaRPr lang="sr-Latn-RS" altLang="sr-Latn-RS" sz="1100" dirty="0" smtClean="0">
                <a:solidFill>
                  <a:schemeClr val="accent1">
                    <a:lumMod val="75000"/>
                  </a:schemeClr>
                </a:solidFill>
                <a:latin typeface="Hero Light" pitchFamily="50" charset="0"/>
              </a:endParaRPr>
            </a:p>
          </p:txBody>
        </p:sp>
        <p:sp>
          <p:nvSpPr>
            <p:cNvPr id="62" name="Rectangle 61"/>
            <p:cNvSpPr>
              <a:spLocks noChangeAspect="1"/>
            </p:cNvSpPr>
            <p:nvPr/>
          </p:nvSpPr>
          <p:spPr>
            <a:xfrm>
              <a:off x="3333490" y="2842915"/>
              <a:ext cx="71495" cy="7125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800" smtClean="0">
                <a:solidFill>
                  <a:srgbClr val="FFFFFF"/>
                </a:solidFill>
              </a:endParaRPr>
            </a:p>
          </p:txBody>
        </p:sp>
        <p:sp>
          <p:nvSpPr>
            <p:cNvPr id="63" name="Rectangle 62"/>
            <p:cNvSpPr>
              <a:spLocks noChangeAspect="1"/>
            </p:cNvSpPr>
            <p:nvPr/>
          </p:nvSpPr>
          <p:spPr>
            <a:xfrm>
              <a:off x="4009259" y="2827080"/>
              <a:ext cx="71495" cy="7125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Clr>
                  <a:srgbClr val="F68426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sr-Latn-RS" altLang="sr-Latn-RS" sz="180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2"/>
            <a:ext cx="84582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0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ГРИНФИЛД ЛОКАЦИЈЕ</a:t>
            </a:r>
            <a:endParaRPr lang="sr-Latn-RS" sz="28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2"/>
          <p:cNvSpPr txBox="1">
            <a:spLocks noChangeArrowheads="1"/>
          </p:cNvSpPr>
          <p:nvPr/>
        </p:nvSpPr>
        <p:spPr bwMode="auto">
          <a:xfrm>
            <a:off x="3200400" y="666750"/>
            <a:ext cx="2743200" cy="38933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sr-Cyrl-RS" altLang="sr-Latn-RS" sz="1300" b="1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b="1" noProof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Локација 1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Индустријска зона Румска петља</a:t>
            </a:r>
            <a:endParaRPr lang="sr-Cyrl-RS" altLang="sr-Latn-RS" sz="1300" b="1" u="sng" noProof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Величина</a:t>
            </a:r>
            <a:r>
              <a:rPr lang="en-U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2</a:t>
            </a:r>
            <a:r>
              <a:rPr lang="sr-Latn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en-U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</a:t>
            </a:r>
            <a:endParaRPr lang="sr-Latn-RS" altLang="sr-Latn-RS" sz="1300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Расположиво</a:t>
            </a:r>
            <a:r>
              <a:rPr lang="sr-Latn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Latn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153 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</a:t>
            </a:r>
            <a:endParaRPr lang="sr-Latn-RS" altLang="sr-Latn-RS" sz="1300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Индивидуалне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парцеле</a:t>
            </a:r>
            <a:r>
              <a:rPr lang="sr-Latn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1-50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</a:t>
            </a:r>
            <a:endParaRPr lang="en-US" altLang="sr-Latn-RS" sz="1300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Намена</a:t>
            </a:r>
            <a:r>
              <a:rPr lang="en-U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индустријско</a:t>
            </a:r>
            <a:endParaRPr lang="en-US" altLang="sr-Latn-RS" sz="1300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Власништво</a:t>
            </a:r>
            <a:r>
              <a:rPr lang="en-U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sr-Latn-RS" altLang="sr-Latn-RS" sz="1300" b="1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Општинско</a:t>
            </a:r>
            <a:endParaRPr lang="sr-Latn-RS" altLang="sr-Latn-RS" sz="1300" b="1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</a:t>
            </a:r>
            <a:r>
              <a:rPr lang="en-U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endParaRPr lang="sr-Cyrl-RS" altLang="sr-Latn-RS" sz="1300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Latn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близина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аутопута </a:t>
            </a:r>
            <a:r>
              <a:rPr lang="sr-Latn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E-70 </a:t>
            </a: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железнице</a:t>
            </a:r>
            <a:endParaRPr lang="sr-Latn-RS" altLang="sr-Latn-RS" sz="1300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Latn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планирана </a:t>
            </a:r>
            <a:r>
              <a:rPr lang="sr-Cyrl-RS" altLang="sr-Latn-RS" sz="13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изградња </a:t>
            </a:r>
            <a:r>
              <a:rPr lang="sr-Cyrl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канализације</a:t>
            </a:r>
            <a:endParaRPr lang="en-US" altLang="sr-Latn-RS" sz="1300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Постојеће компаније које послују у зони:</a:t>
            </a:r>
            <a:endParaRPr lang="en-US" altLang="sr-Latn-RS" sz="1300" b="1" noProof="1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r-Latn-RS" altLang="sr-Latn-RS" sz="13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Gresto</a:t>
            </a:r>
            <a:endParaRPr lang="sr-Latn-RS" altLang="sr-Latn-RS" sz="1300" b="1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r-Latn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HealthCare Europe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r-Latn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CG Food Europe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Румекон доо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Србијааутопут </a:t>
            </a:r>
            <a:endParaRPr lang="sr-Latn-RS" altLang="sr-Latn-RS" sz="1300" b="1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2" cstate="print"/>
          <a:srcRect l="671" t="2492" r="34779" b="2492"/>
          <a:stretch>
            <a:fillRect/>
          </a:stretch>
        </p:blipFill>
        <p:spPr bwMode="auto">
          <a:xfrm>
            <a:off x="228600" y="1352550"/>
            <a:ext cx="2667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8" y="4019550"/>
            <a:ext cx="1635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8" y="4019550"/>
            <a:ext cx="1635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19154"/>
            <a:ext cx="30321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4" y="1047754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7" y="1047754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8" y="1047754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5" y="1047754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22" descr="http://sethtaylor.com/b2/wp-content/uploads/2013/10/checkmark-graphic-fre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5" y="1047754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6248400" y="590554"/>
            <a:ext cx="2667000" cy="692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altLang="sr-Latn-RS" sz="1300" b="1" noProof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Локација2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Румска петља “Запад”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Површина земљишта 767.199м2</a:t>
            </a:r>
            <a:endParaRPr lang="sr-Cyrl-RS" altLang="sr-Latn-RS" sz="1300" b="1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6248400" y="1352550"/>
            <a:ext cx="2667000" cy="892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altLang="sr-Latn-RS" sz="1300" b="1" noProof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Локација 3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Радна зона “Југ2”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Површина земљишта: 836.589м2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Површина објекта:2.629м2</a:t>
            </a:r>
          </a:p>
        </p:txBody>
      </p: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6248400" y="2419355"/>
            <a:ext cx="2667000" cy="10926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altLang="sr-Latn-RS" sz="1300" b="1" noProof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Локација 4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Радна зона “Запад”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Површина земљишта:1.950.000м2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Површина објекта:970.000м2</a:t>
            </a:r>
            <a:endParaRPr lang="sr-Cyrl-RS" altLang="sr-Latn-RS" sz="1300" b="1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6248400" y="3486155"/>
            <a:ext cx="2667000" cy="10926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altLang="sr-Latn-RS" sz="1300" b="1" noProof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Локација 5</a:t>
            </a:r>
          </a:p>
          <a:p>
            <a:pPr>
              <a:defRPr/>
            </a:pPr>
            <a:r>
              <a:rPr lang="sr-Cyrl-RS" altLang="sr-Latn-RS" sz="1300" b="1" u="sng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Радна зона “Исток 2”</a:t>
            </a:r>
          </a:p>
          <a:p>
            <a:pPr>
              <a:defRPr/>
            </a:pP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Површина земљишта:425.000м2</a:t>
            </a:r>
          </a:p>
          <a:p>
            <a:pPr>
              <a:defRPr/>
            </a:pPr>
            <a:r>
              <a:rPr lang="sr-Cyrl-RS" altLang="sr-Latn-RS" sz="13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Површина објекта:400.000м2</a:t>
            </a:r>
          </a:p>
          <a:p>
            <a:pPr>
              <a:defRPr/>
            </a:pPr>
            <a:endParaRPr lang="sr-Cyrl-RS" altLang="sr-Latn-RS" sz="1300" b="1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33350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1691" y="963446"/>
            <a:ext cx="1512090" cy="116962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6451" y="2403139"/>
            <a:ext cx="3443592" cy="2162378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morning" dir="t"/>
          </a:scene3d>
          <a:sp3d prstMaterial="matte"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61950"/>
            <a:ext cx="8229600" cy="800100"/>
          </a:xfrm>
        </p:spPr>
        <p:txBody>
          <a:bodyPr>
            <a:normAutofit/>
          </a:bodyPr>
          <a:lstStyle/>
          <a:p>
            <a:r>
              <a:rPr lang="sr-Cyrl-RS" dirty="0" smtClean="0"/>
              <a:t>             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РАДНЕ ЗОНЕ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502025"/>
          </a:xfrm>
        </p:spPr>
        <p:txBody>
          <a:bodyPr/>
          <a:lstStyle/>
          <a:p>
            <a:pPr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РУМСКА ПЕТЉА</a:t>
            </a: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238 ха 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Раскрсница путева: аутопут Е-70 Београд-Загреб и државни пут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1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 прве класе М21 Нови Сад-Шабац 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Величина парцеле од 1 ха до 50 ха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 Електроенергетска мрежа 14 МВ (постоји могућност прикључења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1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 на далековод 20 кБ)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 Магистрална водоводна мрежа удаљена 250м од пакети,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1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 капацитет 200 л / у секунди 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Cyrl-RS" sz="1200" dirty="0" smtClean="0">
                <a:latin typeface="Times New Roman" pitchFamily="18" charset="0"/>
                <a:cs typeface="Times New Roman" pitchFamily="18" charset="0"/>
              </a:rPr>
              <a:t>Гас</a:t>
            </a: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на мрежа 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Приступни путеви </a:t>
            </a:r>
            <a:endParaRPr lang="sr-Cyrl-R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1200" dirty="0" smtClean="0">
                <a:latin typeface="Times New Roman" pitchFamily="18" charset="0"/>
                <a:cs typeface="Times New Roman" pitchFamily="18" charset="0"/>
              </a:rPr>
              <a:t>Јавно осветљење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33350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38150"/>
            <a:ext cx="8229600" cy="800100"/>
          </a:xfrm>
        </p:spPr>
        <p:txBody>
          <a:bodyPr>
            <a:normAutofit fontScale="90000"/>
          </a:bodyPr>
          <a:lstStyle/>
          <a:p>
            <a:r>
              <a:rPr lang="sr-Latn-CS" sz="2400" b="1" dirty="0" smtClean="0">
                <a:latin typeface="Times New Roman" pitchFamily="18" charset="0"/>
                <a:cs typeface="Times New Roman" pitchFamily="18" charset="0"/>
              </a:rPr>
              <a:t>Правила и услови за планирање и изградњу грађевинских парцела у блоку 1 радне зоне Румска Петља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52550"/>
            <a:ext cx="8229600" cy="324326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У оквиру радне зоне „Румска петља“, у блоку број 1, могу се формирати грађевинске парцеле - потенцијалне локације за изградњу радних комплекса, површине од 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1,5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5,1 ха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 Од постојећих парцела </a:t>
            </a:r>
            <a:r>
              <a:rPr lang="sr-Latn-CS" sz="1400" b="1" dirty="0" smtClean="0">
                <a:latin typeface="Times New Roman" pitchFamily="18" charset="0"/>
                <a:cs typeface="Times New Roman" pitchFamily="18" charset="0"/>
              </a:rPr>
              <a:t>могуће је формирати нове грађевинске парцеле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, све према параметрима наведеним у плану. 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На грађевинској парцели могуће је изградити производнa складишта и пратеће објекте који раде, као и објекте за инфраструктурне сврхе. 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Секундарне и терцијарне делатности су дозвољене као и разне услужне делатности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Изградња објекта за складиштење отпада као објекта у коме је забрањена делатност складиштења отпада и објеката за третман и одлагање / одлагање опасног отпада, као и подземних резервоара, због близине извора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Индекс заузетости на парцели је 50%, а индекс изграђености 2,0.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Максималан број производних, прерађивачких и помоћних објеката је П + 0, могуће су галерије, изузетно П + 1, ако технологија то захтева. </a:t>
            </a:r>
            <a:endParaRPr lang="sr-Cyrl-R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Cyrl-RS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Latn-CS" sz="1400" dirty="0" smtClean="0">
                <a:latin typeface="Times New Roman" pitchFamily="18" charset="0"/>
                <a:cs typeface="Times New Roman" pitchFamily="18" charset="0"/>
              </a:rPr>
              <a:t>За зграде за административне и сличне намене, максимални број спратова је П + 3, али висина зграде не прелази висину од 16,0 м.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33350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0" y="0"/>
            <a:ext cx="8447088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000" dirty="0">
              <a:ln w="9525">
                <a:solidFill>
                  <a:schemeClr val="tx1"/>
                </a:solidFill>
              </a:ln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КЉУЧНИ СЕКТОРИ</a:t>
            </a:r>
            <a:endParaRPr lang="sr-Latn-RS" sz="28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TextBox 1"/>
          <p:cNvSpPr txBox="1">
            <a:spLocks noChangeArrowheads="1"/>
          </p:cNvSpPr>
          <p:nvPr/>
        </p:nvSpPr>
        <p:spPr bwMode="auto">
          <a:xfrm>
            <a:off x="1828800" y="3486150"/>
            <a:ext cx="2819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Hero" pitchFamily="50" charset="0"/>
              </a:rPr>
              <a:t>TOURISM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1143000" y="1995488"/>
            <a:ext cx="533400" cy="533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r-Latn-RS" sz="2400" dirty="0">
              <a:solidFill>
                <a:srgbClr val="EC4806"/>
              </a:solidFill>
              <a:latin typeface="Hero" pitchFamily="50" charset="0"/>
            </a:endParaRPr>
          </a:p>
        </p:txBody>
      </p:sp>
      <p:sp>
        <p:nvSpPr>
          <p:cNvPr id="23558" name="TextBox 18"/>
          <p:cNvSpPr txBox="1">
            <a:spLocks noChangeArrowheads="1"/>
          </p:cNvSpPr>
          <p:nvPr/>
        </p:nvSpPr>
        <p:spPr bwMode="auto">
          <a:xfrm>
            <a:off x="1676400" y="3486150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Hero" pitchFamily="50" charset="0"/>
              </a:rPr>
              <a:t>CONSTRUCTION</a:t>
            </a:r>
          </a:p>
        </p:txBody>
      </p:sp>
      <p:sp>
        <p:nvSpPr>
          <p:cNvPr id="22537" name="TextBox 1"/>
          <p:cNvSpPr txBox="1">
            <a:spLocks noChangeArrowheads="1"/>
          </p:cNvSpPr>
          <p:nvPr/>
        </p:nvSpPr>
        <p:spPr bwMode="auto">
          <a:xfrm>
            <a:off x="5867400" y="2647954"/>
            <a:ext cx="3429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Cyrl-RS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ИНДУСТРИЈА КОЖЕ И ОБУЋЕ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0" name="TextBox 18"/>
          <p:cNvSpPr txBox="1">
            <a:spLocks noChangeArrowheads="1"/>
          </p:cNvSpPr>
          <p:nvPr/>
        </p:nvSpPr>
        <p:spPr bwMode="auto">
          <a:xfrm>
            <a:off x="4541838" y="2900363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  <a:latin typeface="Hero" pitchFamily="50" charset="0"/>
              </a:rPr>
              <a:t>ICT</a:t>
            </a:r>
          </a:p>
        </p:txBody>
      </p:sp>
      <p:sp>
        <p:nvSpPr>
          <p:cNvPr id="23561" name="TextBox 18"/>
          <p:cNvSpPr txBox="1">
            <a:spLocks noChangeArrowheads="1"/>
          </p:cNvSpPr>
          <p:nvPr/>
        </p:nvSpPr>
        <p:spPr bwMode="auto">
          <a:xfrm>
            <a:off x="3124200" y="3257550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Hero" pitchFamily="50" charset="0"/>
              </a:rPr>
              <a:t>CHEMCAL INDUSTRY</a:t>
            </a:r>
          </a:p>
        </p:txBody>
      </p:sp>
      <p:sp>
        <p:nvSpPr>
          <p:cNvPr id="22540" name="TextBox 20"/>
          <p:cNvSpPr txBox="1">
            <a:spLocks noChangeArrowheads="1"/>
          </p:cNvSpPr>
          <p:nvPr/>
        </p:nvSpPr>
        <p:spPr bwMode="auto">
          <a:xfrm>
            <a:off x="1447800" y="4705354"/>
            <a:ext cx="1981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r-Cyrl-RS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АУТО ИНДУСТРИЈА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41" name="TextBox 18"/>
          <p:cNvSpPr txBox="1">
            <a:spLocks noChangeArrowheads="1"/>
          </p:cNvSpPr>
          <p:nvPr/>
        </p:nvSpPr>
        <p:spPr bwMode="auto">
          <a:xfrm>
            <a:off x="838200" y="2800354"/>
            <a:ext cx="1447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r-Cyrl-RS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АГРОБИЗНИС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2743200" y="666750"/>
            <a:ext cx="3746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buFont typeface="Arial" charset="0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sr-Cyrl-RS" altLang="sr-Latn-RS" sz="2000" b="1" i="1" noProof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Прилика да се инвестира</a:t>
            </a:r>
          </a:p>
        </p:txBody>
      </p:sp>
      <p:pic>
        <p:nvPicPr>
          <p:cNvPr id="25" name="Picture 24" descr="bde34a5ee68fcbd3cc1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352550"/>
            <a:ext cx="2286000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tekstil_281116-e1492865226818-800x4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1428752"/>
            <a:ext cx="2209800" cy="122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Title 39"/>
          <p:cNvSpPr>
            <a:spLocks noGrp="1"/>
          </p:cNvSpPr>
          <p:nvPr>
            <p:ph type="title"/>
          </p:nvPr>
        </p:nvSpPr>
        <p:spPr>
          <a:xfrm>
            <a:off x="5486400" y="4629150"/>
            <a:ext cx="2209800" cy="304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Cyrl-RS" sz="1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ГУМАРСКА ИНДУСТРИЈА 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Placeholder 32"/>
          <p:cNvSpPr>
            <a:spLocks noGrp="1"/>
          </p:cNvSpPr>
          <p:nvPr>
            <p:ph type="body" idx="4294967295"/>
          </p:nvPr>
        </p:nvSpPr>
        <p:spPr>
          <a:xfrm>
            <a:off x="0" y="2724150"/>
            <a:ext cx="2209800" cy="533400"/>
          </a:xfrm>
        </p:spPr>
        <p:txBody>
          <a:bodyPr>
            <a:normAutofit/>
          </a:bodyPr>
          <a:lstStyle/>
          <a:p>
            <a:pPr>
              <a:buFont typeface="Georgia" pitchFamily="18" charset="0"/>
              <a:buNone/>
              <a:defRPr/>
            </a:pPr>
            <a:r>
              <a:rPr lang="sr-Cyrl-RS" sz="1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ТЕКСТИЛНА ИНДУСТРИЈА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33" descr="nemacka-auto-industrij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5400" y="3333750"/>
            <a:ext cx="2362200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34" descr="muske_cipele_280815_tw63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725138">
            <a:off x="7464425" y="1401763"/>
            <a:ext cx="1403350" cy="97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35" descr="koza_280815_tw63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208050">
            <a:off x="5756283" y="1379539"/>
            <a:ext cx="1484313" cy="90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 descr="guma_gume_01061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86400" y="3333750"/>
            <a:ext cx="22098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0" y="0"/>
            <a:ext cx="85344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000" dirty="0">
              <a:ln w="9525">
                <a:solidFill>
                  <a:schemeClr val="tx1"/>
                </a:solidFill>
              </a:ln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1"/>
            <a:ext cx="90662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altLang="sr-Latn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АГРОБИЗНИС</a:t>
            </a:r>
            <a:endParaRPr lang="sr-Latn-RS" sz="28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76201" y="3471863"/>
            <a:ext cx="3656013" cy="13525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TextBox 21"/>
          <p:cNvSpPr txBox="1">
            <a:spLocks noChangeArrowheads="1"/>
          </p:cNvSpPr>
          <p:nvPr/>
        </p:nvSpPr>
        <p:spPr bwMode="auto">
          <a:xfrm>
            <a:off x="3581400" y="971554"/>
            <a:ext cx="5257800" cy="229293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13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Предности</a:t>
            </a:r>
            <a:r>
              <a:rPr lang="en-US" altLang="sr-Latn-RS" sz="13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Површина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обрадивог земљишта</a:t>
            </a: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41,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ха,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пашњаци 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720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ха,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r-Cyrl-R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Воћњаци 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691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ха,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ливаде </a:t>
            </a:r>
            <a:r>
              <a:rPr lang="sr-Latn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245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ха,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виногради 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183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ха,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баште </a:t>
            </a:r>
            <a:r>
              <a:rPr lang="sr-Latn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</a:t>
            </a:r>
            <a:endParaRPr lang="en-U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Велика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мрежа локалних добављача</a:t>
            </a: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7.000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малих добара</a:t>
            </a:r>
            <a:endParaRPr lang="en-U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Удружење пољопривредника –</a:t>
            </a:r>
            <a:r>
              <a:rPr lang="en-U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промоција и спровођење е- пољопривреде </a:t>
            </a:r>
            <a:endParaRPr lang="en-U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Капацитети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складишта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71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500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en-U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Средња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пољопривредна школа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неисцрпни извор нових стручних лица</a:t>
            </a:r>
            <a:endParaRPr lang="en-U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spcBef>
                <a:spcPct val="0"/>
              </a:spcBef>
              <a:buClrTx/>
              <a:defRPr/>
            </a:pP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Прилика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улагање</a:t>
            </a: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обрада воћа и поврћа</a:t>
            </a:r>
            <a:r>
              <a:rPr lang="en-U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altLang="sr-Latn-RS" sz="1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месо и млеко</a:t>
            </a:r>
            <a:endParaRPr lang="en-US" altLang="sr-Latn-RS" sz="13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en-US" altLang="sr-Latn-RS" sz="1300" dirty="0">
              <a:latin typeface="Hero" pitchFamily="50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52402" y="3409951"/>
          <a:ext cx="4221161" cy="1566392"/>
        </p:xfrm>
        <a:graphic>
          <a:graphicData uri="http://schemas.openxmlformats.org/drawingml/2006/table">
            <a:tbl>
              <a:tblPr/>
              <a:tblGrid>
                <a:gridCol w="923888"/>
                <a:gridCol w="488501"/>
                <a:gridCol w="797410"/>
                <a:gridCol w="609600"/>
                <a:gridCol w="699569"/>
                <a:gridCol w="702193"/>
              </a:tblGrid>
              <a:tr h="263046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Обрадиво земљиште </a:t>
                      </a:r>
                      <a:r>
                        <a:rPr kumimoji="0" lang="sr-Latn-RS" altLang="sr-Latn-R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r>
                        <a:rPr kumimoji="0" lang="sr-Cyrl-RS" altLang="sr-Latn-R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 </a:t>
                      </a:r>
                      <a:r>
                        <a:rPr kumimoji="0" lang="sr-Cyrl-RS" altLang="sr-Latn-R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</a:t>
                      </a:r>
                      <a:endParaRPr kumimoji="0" lang="en-US" altLang="sr-Latn-R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4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кукуруз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51 %</a:t>
                      </a:r>
                      <a:endParaRPr kumimoji="0" lang="en-US" altLang="sr-Latn-R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поврће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27" marB="45727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сунцокрет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4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пшеница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21 %</a:t>
                      </a:r>
                      <a:endParaRPr kumimoji="0" lang="en-US" altLang="sr-Latn-R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сточно биље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27" marB="45727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дуван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3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соја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98" marB="45798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шећерна репа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514" marR="91514" marT="45727" marB="45727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јечам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7 %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84" marR="91384" marT="45762" marB="4576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91" name="TextBox 2"/>
          <p:cNvSpPr txBox="1">
            <a:spLocks noChangeArrowheads="1"/>
          </p:cNvSpPr>
          <p:nvPr/>
        </p:nvSpPr>
        <p:spPr bwMode="auto">
          <a:xfrm>
            <a:off x="3657600" y="666750"/>
            <a:ext cx="5257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41.000</a:t>
            </a:r>
            <a:r>
              <a:rPr lang="sr-Cyrl-RS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ха висококвалитетног обрадивог земљишта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4572000" y="3409951"/>
          <a:ext cx="4343400" cy="1623278"/>
        </p:xfrm>
        <a:graphic>
          <a:graphicData uri="http://schemas.openxmlformats.org/drawingml/2006/table">
            <a:tbl>
              <a:tblPr/>
              <a:tblGrid>
                <a:gridCol w="643467"/>
                <a:gridCol w="753347"/>
                <a:gridCol w="694453"/>
                <a:gridCol w="723900"/>
                <a:gridCol w="804333"/>
                <a:gridCol w="723900"/>
              </a:tblGrid>
              <a:tr h="335216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Број грла </a:t>
                      </a:r>
                      <a:endParaRPr kumimoji="0" lang="sr-Latn-RS" altLang="sr-Latn-R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RS" altLang="sr-Latn-R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Hero Light" pitchFamily="50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2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краве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1.207</a:t>
                      </a: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овце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51" marB="45751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962</a:t>
                      </a:r>
                    </a:p>
                  </a:txBody>
                  <a:tcPr marL="91398" marR="91398" marT="45751" marB="45751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живина</a:t>
                      </a:r>
                      <a:endParaRPr kumimoji="0" lang="en-US" altLang="sr-Latn-R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398" marR="91398" marT="38152" marB="3815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758</a:t>
                      </a:r>
                    </a:p>
                  </a:txBody>
                  <a:tcPr marL="91398" marR="91398" marT="38152" marB="3815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4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говеда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5.024</a:t>
                      </a: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козе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51" marB="45751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783</a:t>
                      </a:r>
                    </a:p>
                  </a:txBody>
                  <a:tcPr marL="91398" marR="91398" marT="45751" marB="45751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бројлери</a:t>
                      </a:r>
                      <a:endParaRPr kumimoji="0" lang="en-US" altLang="sr-Latn-R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398" marR="91398" marT="38152" marB="3815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</a:p>
                  </a:txBody>
                  <a:tcPr marL="91398" marR="91398" marT="38152" marB="3815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4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крмаче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5.305</a:t>
                      </a:r>
                    </a:p>
                  </a:txBody>
                  <a:tcPr marL="91398" marR="91398" marT="45764" marB="4576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свиње</a:t>
                      </a:r>
                      <a:endParaRPr kumimoji="0" lang="en-US" altLang="sr-Latn-R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398" marR="91398" marT="45751" marB="45751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</a:p>
                  </a:txBody>
                  <a:tcPr marL="91398" marR="91398" marT="45751" marB="45751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RS" altLang="sr-Latn-RS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кокошке</a:t>
                      </a:r>
                      <a:endParaRPr kumimoji="0" lang="en-US" altLang="sr-Latn-RS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398" marR="91398" marT="38152" marB="3815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68426"/>
                        </a:buClr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r>
                        <a:rPr kumimoji="0" lang="sr-Cyrl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sr-Latn-RS" altLang="sr-Latn-R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798</a:t>
                      </a:r>
                    </a:p>
                  </a:txBody>
                  <a:tcPr marL="91398" marR="91398" marT="38152" marB="38152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" name="Picture 3" descr="\\192.168.0.97\VipNetshare\Slike\4 MOTORA\Whea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04800" y="742950"/>
            <a:ext cx="2895600" cy="2438400"/>
          </a:xfrm>
          <a:prstGeom prst="roundRect">
            <a:avLst/>
          </a:prstGeom>
          <a:noFill/>
          <a:extLst>
            <a:ext uri="{909E8E84-426E-40DD-AFC4-6F175D3DCCD1}"/>
          </a:extLst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0" y="2"/>
            <a:ext cx="84582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88" y="-95247"/>
            <a:ext cx="9142412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ТЕКСТИЛНА ИНДУСТРИЈА И </a:t>
            </a:r>
          </a:p>
          <a:p>
            <a:pPr algn="ctr">
              <a:defRPr/>
            </a:pPr>
            <a:r>
              <a:rPr lang="sr-Cyrl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ИНДУСТРИЈА КОЖЕ И ОБУЋЕ</a:t>
            </a:r>
            <a:endParaRPr lang="en-US" sz="2800" b="1" dirty="0">
              <a:ln w="9525">
                <a:solidFill>
                  <a:schemeClr val="tx1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3813" y="3443288"/>
            <a:ext cx="3656012" cy="13525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657600" y="1276350"/>
            <a:ext cx="4800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 typeface="Arial" charset="0"/>
              <a:buNone/>
              <a:defRPr/>
            </a:pP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Предности</a:t>
            </a:r>
            <a:r>
              <a:rPr lang="en-US" altLang="sr-Latn-RS" sz="1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sr-Latn-RS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en-US" altLang="sr-Latn-R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Квалификована радна снага по конкурентним ценама</a:t>
            </a:r>
            <a:endParaRPr lang="en-US" altLang="sr-Latn-RS" sz="1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 за дизајн текстила</a:t>
            </a: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стални прилив квалификованих лица</a:t>
            </a:r>
            <a:endParaRPr lang="en-US" altLang="sr-Latn-RS" sz="1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Познате компаније са дугом традицијом</a:t>
            </a: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71450" indent="-1714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Фабрика коже Рума -</a:t>
            </a: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обрада коже од </a:t>
            </a: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1936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sr-Latn-RS" sz="1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Фабрика обуће Фрушка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Гора -</a:t>
            </a: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производња коже од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1948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sr-Latn-RS" sz="1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Фабрика одеће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Клуз - Срем</a:t>
            </a: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производња одеће од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1947</a:t>
            </a:r>
            <a:r>
              <a:rPr lang="sr-Cyrl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sr-Latn-RS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3" name="TextBox 2"/>
          <p:cNvSpPr txBox="1">
            <a:spLocks noChangeArrowheads="1"/>
          </p:cNvSpPr>
          <p:nvPr/>
        </p:nvSpPr>
        <p:spPr bwMode="auto">
          <a:xfrm>
            <a:off x="3429000" y="895350"/>
            <a:ext cx="541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Дугогодишња традиција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8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52400" y="3105154"/>
            <a:ext cx="541020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Компаније и партнерства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Adriana </a:t>
            </a:r>
            <a:r>
              <a:rPr lang="en-US" altLang="sr-Latn-RS" sz="12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tex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купаћи костими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Италија/Хрватска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sr-Latn-RS" sz="12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Falc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East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дечија обућа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Италија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Dag-Co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кожа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Србија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Luxury Tannery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кожа и крзно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Италија/Француска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HealthCare Europe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меморијска пена </a:t>
            </a:r>
            <a:r>
              <a:rPr lang="en-U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altLang="sr-Latn-RS" sz="1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Кина/Данска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sr-Cyrl-RS" altLang="sr-Latn-R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sr-Latn-R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biz01foto-subotica-678x3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8400" y="3105150"/>
            <a:ext cx="2957774" cy="173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Beak9lLaHR0cDovL29jZG4uZXUvaW1hZ2VzL3B1bHNjbXMvTURrN01EQV8vODVjM2RjZmMwZTMwZGQ5ODg1NzhlMmFkNTJhNjcwNTkuanBnkZMCzQLkAIEAAQ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1" y="971550"/>
            <a:ext cx="3124200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2"/>
            <a:ext cx="84582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228597" y="0"/>
            <a:ext cx="8887691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altLang="sr-Latn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АУТОМОБИЛСКА И ГУМАРСКА ИНДУСТРИЈА</a:t>
            </a:r>
            <a:endParaRPr lang="en-US" sz="2800" b="1" dirty="0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TextBox 20"/>
          <p:cNvSpPr txBox="1">
            <a:spLocks noChangeArrowheads="1"/>
          </p:cNvSpPr>
          <p:nvPr/>
        </p:nvSpPr>
        <p:spPr bwMode="auto">
          <a:xfrm>
            <a:off x="2127250" y="28067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Hero" pitchFamily="50" charset="0"/>
              </a:rPr>
              <a:t>Land ownership</a:t>
            </a:r>
            <a:r>
              <a:rPr lang="en-US" sz="900">
                <a:solidFill>
                  <a:schemeClr val="bg1"/>
                </a:solidFill>
                <a:latin typeface="Calibri" pitchFamily="34" charset="0"/>
              </a:rPr>
              <a:t>: </a:t>
            </a:r>
          </a:p>
          <a:p>
            <a:r>
              <a:rPr lang="en-US" sz="900">
                <a:solidFill>
                  <a:schemeClr val="bg1"/>
                </a:solidFill>
                <a:latin typeface="Hero Light" pitchFamily="50" charset="0"/>
              </a:rPr>
              <a:t>municipal  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76201" y="3471863"/>
            <a:ext cx="3656013" cy="13525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429000" y="1200152"/>
            <a:ext cx="5562600" cy="3877985"/>
          </a:xfrm>
          <a:prstGeom prst="rect">
            <a:avLst/>
          </a:prstGeom>
          <a:ln/>
          <a:extLst>
            <a:ext uri="{909E8E84-426E-40DD-AFC4-6F175D3DCCD1}"/>
            <a:ext uri="{91240B29-F687-4F45-9708-019B960494DF}"/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68426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sr-Cyrl-RS" altLang="sr-Latn-RS" sz="1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ПРЕДНОСТИ:</a:t>
            </a:r>
            <a:endParaRPr lang="en-US" altLang="sr-Latn-R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ru-RU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 популарнија дестинација за стране компаније које се баве производњом аутомобилских делова </a:t>
            </a:r>
            <a:endParaRPr lang="en-US" altLang="sr-Latn-RS" sz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sr-Cyrl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Средња 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техничка школа – најсавременије образовне методе </a:t>
            </a:r>
            <a:endParaRPr lang="en-US" altLang="sr-Latn-R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sr-Cyrl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Велики 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потенцијал за извоз захваљујући споразуму о слободној трговини и погодан логистички положај</a:t>
            </a:r>
            <a:endParaRPr lang="en-US" altLang="sr-Latn-RS" sz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Tx/>
              <a:defRPr/>
            </a:pPr>
            <a:r>
              <a:rPr lang="sr-Cyrl-RS" altLang="sr-Latn-RS" sz="12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Подршка </a:t>
            </a:r>
            <a:r>
              <a:rPr lang="sr-Cyrl-RS" altLang="sr-Latn-RS" sz="12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инвеститорима</a:t>
            </a:r>
            <a:r>
              <a:rPr lang="sr-Latn-RS" altLang="sr-Latn-RS" sz="12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раст сектора на општинском </a:t>
            </a:r>
            <a:r>
              <a:rPr lang="sr-Cyrl-RS" altLang="sr-Latn-RS" sz="1200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нивоу</a:t>
            </a:r>
            <a:endParaRPr lang="sr-Latn-RS" altLang="sr-Latn-RS" sz="1200" noProof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Tx/>
              <a:defRPr/>
            </a:pPr>
            <a:endParaRPr lang="sr-Latn-RS" altLang="sr-Latn-RS" sz="1200" noProof="1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buFont typeface="Arial" charset="0"/>
              <a:buNone/>
              <a:defRPr/>
            </a:pP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С</a:t>
            </a:r>
            <a:r>
              <a:rPr lang="sr-Cyrl-RS" altLang="sr-Latn-RS" sz="12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трани </a:t>
            </a:r>
            <a:r>
              <a:rPr lang="sr-Cyrl-RS" altLang="sr-Latn-RS" sz="1200" b="1" noProof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инвеститори и познате </a:t>
            </a:r>
            <a:r>
              <a:rPr lang="sr-Cyrl-RS" altLang="sr-Latn-RS" sz="12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компаније које послују на подручју  општине Рума</a:t>
            </a:r>
            <a:r>
              <a:rPr lang="sr-Latn-RS" altLang="sr-Latn-RS" sz="12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altLang="sr-Latn-RS" sz="1200" b="1" noProof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sr-Latn-RS" sz="1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Font typeface="Arial" charset="0"/>
              <a:buNone/>
              <a:defRPr/>
            </a:pPr>
            <a:endParaRPr lang="sr-Cyrl-RS" altLang="sr-Latn-R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ALBON</a:t>
            </a:r>
            <a:r>
              <a: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Cyrl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производња 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турбина, електричних турбина, електричних мотора, генератора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Велика Британија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71450" indent="-171450">
              <a:spcBef>
                <a:spcPct val="0"/>
              </a:spcBef>
              <a:buClrTx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MITAS</a:t>
            </a:r>
            <a:r>
              <a:rPr lang="sr-Cyrl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sr-Latn-R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TRELLEBORG</a:t>
            </a:r>
            <a:r>
              <a: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производња </a:t>
            </a:r>
            <a:r>
              <a:rPr lang="sr-Cyrl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гум</a:t>
            </a:r>
            <a:r>
              <a:rPr lang="sr-Latn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sr-Cyrl-R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пољопривредне машине </a:t>
            </a:r>
            <a:r>
              <a: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Чешка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71450" indent="-171450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altLang="sr-Latn-RS" sz="1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HUTCHINSON</a:t>
            </a:r>
            <a:r>
              <a:rPr lang="en-US" altLang="sr-Latn-RS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гумена црева за  проток течности у аутомобилима 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sr-Cyrl-R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Француска</a:t>
            </a:r>
            <a:r>
              <a:rPr lang="en-US" altLang="sr-Latn-RS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Font typeface="Arial" charset="0"/>
              <a:buNone/>
              <a:defRPr/>
            </a:pPr>
            <a:endParaRPr lang="en-US" altLang="sr-Latn-RS" sz="1000" dirty="0">
              <a:latin typeface="Hero" pitchFamily="50" charset="0"/>
            </a:endParaRPr>
          </a:p>
          <a:p>
            <a:pPr>
              <a:spcBef>
                <a:spcPct val="0"/>
              </a:spcBef>
              <a:buClrTx/>
              <a:buFont typeface="Arial" charset="0"/>
              <a:buNone/>
              <a:defRPr/>
            </a:pPr>
            <a:endParaRPr lang="en-US" altLang="sr-Latn-RS" sz="1000" dirty="0">
              <a:latin typeface="Hero" pitchFamily="50" charset="0"/>
            </a:endParaRPr>
          </a:p>
        </p:txBody>
      </p:sp>
      <p:sp>
        <p:nvSpPr>
          <p:cNvPr id="26632" name="TextBox 2"/>
          <p:cNvSpPr txBox="1">
            <a:spLocks noChangeArrowheads="1"/>
          </p:cNvSpPr>
          <p:nvPr/>
        </p:nvSpPr>
        <p:spPr bwMode="auto">
          <a:xfrm>
            <a:off x="3810000" y="742950"/>
            <a:ext cx="5029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r-Cyrl-R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Повољна географска позиција</a:t>
            </a:r>
            <a:endParaRPr lang="en-US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5" name="AutoShape 12" descr="Rezultat slika za Ð°ÑÑÐ¾Ð¼Ð¾Ð±Ð¸Ð»ÑÐºÐ° Ð¸Ð½Ð´ÑÑÑÑÐ¸ÑÐ° ÑÑÐ¼Ð°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36" name="AutoShape 14" descr="Rezultat slika za Ð°ÑÑÐ¾Ð¼Ð¾Ð±Ð¸Ð»ÑÐºÐ° Ð¸Ð½Ð´ÑÑÑÑÐ¸ÑÐ° ÑÑÐ¼Ð°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20" descr="Rezultat slika za Ð°ÑÑÐ¾Ð¼Ð¾Ð±Ð¸Ð»ÑÐºÐ° Ð¸Ð½Ð´ÑÑÑÑÐ¸ÑÐ° ÑÑÐ¼Ð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895350"/>
            <a:ext cx="276225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37" name="Picture 22" descr="Srodna slik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781300"/>
            <a:ext cx="27432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304800" y="1200154"/>
            <a:ext cx="4267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Учинковитост локалне самоуправе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издавању грађевинских дозвола представља пример позитивне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праксе.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Општина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Рума има велики број захтева за издавање грађевинских дозвола које брзо обрађује и позитивно решава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85750"/>
            <a:ext cx="9144000" cy="6858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ПРИМЕР ПОЗИТИВНЕ ПРАКСЕ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362" name="Picture 2" descr="C:\Users\Administrator\Desktop\plan_stan_pixab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571750"/>
            <a:ext cx="3124200" cy="2057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572000" y="1200150"/>
            <a:ext cx="426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Комисија за избор најбоље праксе у области примене принципа добре управе на локалном нивоу донела је Одлуку о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добитницима награда, намењених градовима, општинама и градским општинама који су у 2018. години највише допринели развоју и примени принципа добре управе на својој територији.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области </a:t>
            </a:r>
            <a:r>
              <a:rPr lang="ru-RU" sz="1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„Транспарентности и учешћа јавности у раду локалне самоуправе“, прву награду освојила је Општина Рума.</a:t>
            </a:r>
          </a:p>
          <a:p>
            <a:pPr algn="just">
              <a:defRPr/>
            </a:pPr>
            <a:endParaRPr lang="en-US" sz="1400" b="1" u="sng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sr-Cyrl-RS" sz="1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Награду су доделили Министарство државне управе и локалне самоуправе и СКГО у оквиру пројекта “Унапређење доброг управљања на локалном нивоу”.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en-US" sz="1400" b="1" u="sng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en-US" sz="1400" b="1" u="sng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en-US" sz="1400" b="1" u="sng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"/>
            <a:ext cx="84582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88" y="12914"/>
            <a:ext cx="91424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28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СТРАНЕ КОМПАНИЈЕ У РУМИ </a:t>
            </a:r>
            <a:endParaRPr lang="sr-Latn-RS" sz="28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7" name="Picture 13" descr="C:\Users\Ivana\Downloads\mi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71550"/>
            <a:ext cx="1219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4" descr="C:\Users\Ivana\Downloads\adriana t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38352"/>
            <a:ext cx="19780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8" y="742950"/>
            <a:ext cx="1916113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7" descr="C:\Users\Ivana\Downloads\kerring grou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809754"/>
            <a:ext cx="1703388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5" descr="http://www.albonplc.com/images/albonlogo1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8" y="895350"/>
            <a:ext cx="1643063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2208" y="971550"/>
            <a:ext cx="1298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4" name="AutoShape 14" descr="Rezultat slika za Dag-Co ÑÑÐ¼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AutoShape 16" descr="Rezultat slika za Dag-Co ÑÑÐ¼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AutoShape 18" descr="Rezultat slika za Dag-Co ÑÑÐ¼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AutoShape 20" descr="Rezultat slika za Dag-Co ÑÑÐ¼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AutoShape 22" descr="Rezultat slika za Dag-Co ÑÑÐ¼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8689" name="Picture 24" descr="Rezultat slika za Dag-Co ÑÑÐ¼Ð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2952750"/>
            <a:ext cx="1938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0" name="Picture 26" descr="Srodna slik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19400" y="2800350"/>
            <a:ext cx="18288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1" name="Picture 28" descr="Site log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72208" y="2800352"/>
            <a:ext cx="1800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2" name="Picture 30" descr="Rezultat slika za HUTCHINSON ÑÑÐ¼Ð°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00400" y="3679829"/>
            <a:ext cx="25908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93" name="AutoShape 32" descr="Rezultat slika za frigo Å¾i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4" name="AutoShape 34" descr="Rezultat slika za frigo Å¾i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5" name="AutoShape 40" descr="Rezultat slika za ANDRIJAÅ EVIÄ ru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6" name="AutoShape 42" descr="Rezultat slika za ANDRIJAÅ EVIÄ ru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7" name="AutoShape 44" descr="Rezultat slika za ANDRIJAÅ EVIÄ ru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8698" name="Picture 48" descr="Rezultat slika za HEALTHCARE EUROPE  rum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24608" y="1581150"/>
            <a:ext cx="1825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9" name="Picture 26" descr="0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00800" y="3867150"/>
            <a:ext cx="22860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00" name="Picture 27" descr="lt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8600" y="3827465"/>
            <a:ext cx="228600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2875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228600" y="438150"/>
            <a:ext cx="7772400" cy="685800"/>
          </a:xfrm>
        </p:spPr>
        <p:txBody>
          <a:bodyPr/>
          <a:lstStyle/>
          <a:p>
            <a:r>
              <a:rPr lang="sr-Latn-RS" sz="2800" b="1" dirty="0" smtClean="0">
                <a:latin typeface="Times New Roman" pitchFamily="18" charset="0"/>
                <a:cs typeface="Times New Roman" pitchFamily="18" charset="0"/>
              </a:rPr>
              <a:t>TOP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sr-Cyrl-RS" sz="2800" b="1" dirty="0" smtClean="0">
                <a:latin typeface="Times New Roman" pitchFamily="18" charset="0"/>
                <a:cs typeface="Times New Roman" pitchFamily="18" charset="0"/>
              </a:rPr>
              <a:t> Компанија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14801" y="0"/>
          <a:ext cx="4601183" cy="4952610"/>
        </p:xfrm>
        <a:graphic>
          <a:graphicData uri="http://schemas.openxmlformats.org/drawingml/2006/table">
            <a:tbl>
              <a:tblPr/>
              <a:tblGrid>
                <a:gridCol w="2043020"/>
                <a:gridCol w="1269513"/>
                <a:gridCol w="1288650"/>
              </a:tblGrid>
              <a:tr h="857250"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sr-Cyrl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Компаније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sr-Cyrl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Држава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sr-Cyrl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Број</a:t>
                      </a:r>
                      <a:r>
                        <a:rPr lang="sr-Cyrl-RS" sz="11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запослених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sr-Latn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sr-Cyrl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јануар</a:t>
                      </a:r>
                      <a:r>
                        <a:rPr lang="sr-Latn-RS" sz="11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sr-Cyrl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sr-Cyrl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год</a:t>
                      </a:r>
                      <a:r>
                        <a:rPr lang="sr-Latn-RS" sz="11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HEALTHCARE EUROPE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ФранцускаКина</a:t>
                      </a:r>
                      <a:r>
                        <a:rPr lang="sr-Latn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Данска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HUTCHINSON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Француска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MITAS - TRELLEBORG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Шведска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DAG-CO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CABLEX-S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Словенија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28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SELIA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CALZEDONIA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Италија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FALC EAST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Италија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ALBON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Велика</a:t>
                      </a:r>
                      <a:r>
                        <a:rPr lang="sr-Cyrl-RS" sz="11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Британија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LUXURY TANNERY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Француска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FRIGO ŽIKA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0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WAI WAI (CG Food Europe)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Непал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MATIS MEBL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ANDRIJAŠEVIĆ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503"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RUMEKON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Србија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Latn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Cyrl-RS" sz="11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UKUPNO: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sr-Cyrl-RS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043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0" y="2"/>
            <a:ext cx="8458200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sr-Latn-RS" sz="4400" dirty="0">
              <a:ln w="9525">
                <a:solidFill>
                  <a:schemeClr val="tx1"/>
                </a:solidFill>
              </a:ln>
              <a:latin typeface="Hero Light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33354"/>
            <a:ext cx="914241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r-Cyrl-RS" sz="3200" b="1" noProof="1">
                <a:ln w="952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ВАШ ПАРТНЕР У РУМИ</a:t>
            </a:r>
            <a:endParaRPr lang="sr-Latn-RS" sz="3200" b="1" noProof="1">
              <a:ln w="9525"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5" name="Picture 4" descr="C:\Users\ana.muskinja\Desktop\rav-znak-bel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4408" y="4111627"/>
            <a:ext cx="5191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Content Placeholder 3"/>
          <p:cNvSpPr txBox="1">
            <a:spLocks/>
          </p:cNvSpPr>
          <p:nvPr/>
        </p:nvSpPr>
        <p:spPr bwMode="auto">
          <a:xfrm>
            <a:off x="533400" y="3189288"/>
            <a:ext cx="80772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Општина Рума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Главна 155, Рума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Одељење за локални економски развој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ruma.razvoj@gmail.com</a:t>
            </a:r>
          </a:p>
          <a:p>
            <a:pPr algn="ctr" eaLnBrk="1" hangingPunct="1">
              <a:defRPr/>
            </a:pPr>
            <a:r>
              <a:rPr lang="en-US" sz="14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www.ruma.rs</a:t>
            </a: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581150"/>
            <a:ext cx="162190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438400" y="819154"/>
            <a:ext cx="434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latinLnBrk="1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ХВАЛА НА ПАЖЊИ!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xmlns="" id="{745E270B-B6A8-42D1-A5E6-943B4162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11125"/>
            <a:ext cx="484188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23993</TotalTime>
  <Words>2418</Words>
  <Application>Microsoft Office PowerPoint</Application>
  <PresentationFormat>On-screen Show (16:9)</PresentationFormat>
  <Paragraphs>649</Paragraphs>
  <Slides>28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Urban</vt:lpstr>
      <vt:lpstr>Microsoft Office Excel 97-2003 Worksheet</vt:lpstr>
      <vt:lpstr>Slide 1</vt:lpstr>
      <vt:lpstr>Slide 2</vt:lpstr>
      <vt:lpstr>ОСНОВНЕ ИНФОРМАЦИЈЕ</vt:lpstr>
      <vt:lpstr>Slide 4</vt:lpstr>
      <vt:lpstr>ЗАШТО УЛАГАТИ У ОПШТИНУ РУМА?</vt:lpstr>
      <vt:lpstr>Slide 6</vt:lpstr>
      <vt:lpstr>Slide 7</vt:lpstr>
      <vt:lpstr>Slide 8</vt:lpstr>
      <vt:lpstr> Kvalitetna radna snaga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У року од: радних дана</vt:lpstr>
      <vt:lpstr>Slide 18</vt:lpstr>
      <vt:lpstr>              РАДНЕ ЗОНЕ</vt:lpstr>
      <vt:lpstr>Правила и услови за планирање и изградњу грађевинских парцела у блоку 1 радне зоне Румска Петља</vt:lpstr>
      <vt:lpstr>ГУМАРСКА ИНДУСТРИЈА </vt:lpstr>
      <vt:lpstr>Slide 22</vt:lpstr>
      <vt:lpstr>Slide 23</vt:lpstr>
      <vt:lpstr>Slide 24</vt:lpstr>
      <vt:lpstr>Slide 25</vt:lpstr>
      <vt:lpstr>Slide 26</vt:lpstr>
      <vt:lpstr>TOP 15 Компанија</vt:lpstr>
      <vt:lpstr>Slide 28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Aleksandra Matić</dc:creator>
  <cp:lastModifiedBy>PC</cp:lastModifiedBy>
  <cp:revision>1983</cp:revision>
  <cp:lastPrinted>2017-12-04T07:21:10Z</cp:lastPrinted>
  <dcterms:created xsi:type="dcterms:W3CDTF">2009-05-19T12:56:46Z</dcterms:created>
  <dcterms:modified xsi:type="dcterms:W3CDTF">2022-08-09T09:28:16Z</dcterms:modified>
</cp:coreProperties>
</file>